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AE66ABF3-D324-4047-989A-BDB27EC22139}" type="datetimeFigureOut">
              <a:rPr lang="ar-SA" smtClean="0"/>
              <a:t>07/30/1441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A32429-7300-4F81-B55A-4D3DF746E606}" type="slidenum">
              <a:rPr lang="ar-SA" smtClean="0"/>
              <a:t>‹#›</a:t>
            </a:fld>
            <a:endParaRPr lang="ar-SA"/>
          </a:p>
        </p:txBody>
      </p:sp>
    </p:spTree>
    <p:extLst>
      <p:ext uri="{BB962C8B-B14F-4D97-AF65-F5344CB8AC3E}">
        <p14:creationId xmlns:p14="http://schemas.microsoft.com/office/powerpoint/2010/main" val="1287726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AE66ABF3-D324-4047-989A-BDB27EC22139}" type="datetimeFigureOut">
              <a:rPr lang="ar-SA" smtClean="0"/>
              <a:t>07/30/1441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A32429-7300-4F81-B55A-4D3DF746E606}" type="slidenum">
              <a:rPr lang="ar-SA" smtClean="0"/>
              <a:t>‹#›</a:t>
            </a:fld>
            <a:endParaRPr lang="ar-SA"/>
          </a:p>
        </p:txBody>
      </p:sp>
    </p:spTree>
    <p:extLst>
      <p:ext uri="{BB962C8B-B14F-4D97-AF65-F5344CB8AC3E}">
        <p14:creationId xmlns:p14="http://schemas.microsoft.com/office/powerpoint/2010/main" val="191524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AE66ABF3-D324-4047-989A-BDB27EC22139}" type="datetimeFigureOut">
              <a:rPr lang="ar-SA" smtClean="0"/>
              <a:t>07/30/1441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A32429-7300-4F81-B55A-4D3DF746E606}" type="slidenum">
              <a:rPr lang="ar-SA" smtClean="0"/>
              <a:t>‹#›</a:t>
            </a:fld>
            <a:endParaRPr lang="ar-SA"/>
          </a:p>
        </p:txBody>
      </p:sp>
    </p:spTree>
    <p:extLst>
      <p:ext uri="{BB962C8B-B14F-4D97-AF65-F5344CB8AC3E}">
        <p14:creationId xmlns:p14="http://schemas.microsoft.com/office/powerpoint/2010/main" val="392427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AE66ABF3-D324-4047-989A-BDB27EC22139}" type="datetimeFigureOut">
              <a:rPr lang="ar-SA" smtClean="0"/>
              <a:t>07/30/1441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A32429-7300-4F81-B55A-4D3DF746E606}" type="slidenum">
              <a:rPr lang="ar-SA" smtClean="0"/>
              <a:t>‹#›</a:t>
            </a:fld>
            <a:endParaRPr lang="ar-SA"/>
          </a:p>
        </p:txBody>
      </p:sp>
    </p:spTree>
    <p:extLst>
      <p:ext uri="{BB962C8B-B14F-4D97-AF65-F5344CB8AC3E}">
        <p14:creationId xmlns:p14="http://schemas.microsoft.com/office/powerpoint/2010/main" val="298706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66ABF3-D324-4047-989A-BDB27EC22139}" type="datetimeFigureOut">
              <a:rPr lang="ar-SA" smtClean="0"/>
              <a:t>07/30/1441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6A32429-7300-4F81-B55A-4D3DF746E606}" type="slidenum">
              <a:rPr lang="ar-SA" smtClean="0"/>
              <a:t>‹#›</a:t>
            </a:fld>
            <a:endParaRPr lang="ar-SA"/>
          </a:p>
        </p:txBody>
      </p:sp>
    </p:spTree>
    <p:extLst>
      <p:ext uri="{BB962C8B-B14F-4D97-AF65-F5344CB8AC3E}">
        <p14:creationId xmlns:p14="http://schemas.microsoft.com/office/powerpoint/2010/main" val="479057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AE66ABF3-D324-4047-989A-BDB27EC22139}" type="datetimeFigureOut">
              <a:rPr lang="ar-SA" smtClean="0"/>
              <a:t>07/30/1441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A32429-7300-4F81-B55A-4D3DF746E606}" type="slidenum">
              <a:rPr lang="ar-SA" smtClean="0"/>
              <a:t>‹#›</a:t>
            </a:fld>
            <a:endParaRPr lang="ar-SA"/>
          </a:p>
        </p:txBody>
      </p:sp>
    </p:spTree>
    <p:extLst>
      <p:ext uri="{BB962C8B-B14F-4D97-AF65-F5344CB8AC3E}">
        <p14:creationId xmlns:p14="http://schemas.microsoft.com/office/powerpoint/2010/main" val="2653684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AE66ABF3-D324-4047-989A-BDB27EC22139}" type="datetimeFigureOut">
              <a:rPr lang="ar-SA" smtClean="0"/>
              <a:t>07/30/1441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6A32429-7300-4F81-B55A-4D3DF746E606}" type="slidenum">
              <a:rPr lang="ar-SA" smtClean="0"/>
              <a:t>‹#›</a:t>
            </a:fld>
            <a:endParaRPr lang="ar-SA"/>
          </a:p>
        </p:txBody>
      </p:sp>
    </p:spTree>
    <p:extLst>
      <p:ext uri="{BB962C8B-B14F-4D97-AF65-F5344CB8AC3E}">
        <p14:creationId xmlns:p14="http://schemas.microsoft.com/office/powerpoint/2010/main" val="3506556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AE66ABF3-D324-4047-989A-BDB27EC22139}" type="datetimeFigureOut">
              <a:rPr lang="ar-SA" smtClean="0"/>
              <a:t>07/30/1441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6A32429-7300-4F81-B55A-4D3DF746E606}" type="slidenum">
              <a:rPr lang="ar-SA" smtClean="0"/>
              <a:t>‹#›</a:t>
            </a:fld>
            <a:endParaRPr lang="ar-SA"/>
          </a:p>
        </p:txBody>
      </p:sp>
    </p:spTree>
    <p:extLst>
      <p:ext uri="{BB962C8B-B14F-4D97-AF65-F5344CB8AC3E}">
        <p14:creationId xmlns:p14="http://schemas.microsoft.com/office/powerpoint/2010/main" val="70350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6ABF3-D324-4047-989A-BDB27EC22139}" type="datetimeFigureOut">
              <a:rPr lang="ar-SA" smtClean="0"/>
              <a:t>07/30/1441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6A32429-7300-4F81-B55A-4D3DF746E606}" type="slidenum">
              <a:rPr lang="ar-SA" smtClean="0"/>
              <a:t>‹#›</a:t>
            </a:fld>
            <a:endParaRPr lang="ar-SA"/>
          </a:p>
        </p:txBody>
      </p:sp>
    </p:spTree>
    <p:extLst>
      <p:ext uri="{BB962C8B-B14F-4D97-AF65-F5344CB8AC3E}">
        <p14:creationId xmlns:p14="http://schemas.microsoft.com/office/powerpoint/2010/main" val="57335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66ABF3-D324-4047-989A-BDB27EC22139}" type="datetimeFigureOut">
              <a:rPr lang="ar-SA" smtClean="0"/>
              <a:t>07/30/1441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A32429-7300-4F81-B55A-4D3DF746E606}" type="slidenum">
              <a:rPr lang="ar-SA" smtClean="0"/>
              <a:t>‹#›</a:t>
            </a:fld>
            <a:endParaRPr lang="ar-SA"/>
          </a:p>
        </p:txBody>
      </p:sp>
    </p:spTree>
    <p:extLst>
      <p:ext uri="{BB962C8B-B14F-4D97-AF65-F5344CB8AC3E}">
        <p14:creationId xmlns:p14="http://schemas.microsoft.com/office/powerpoint/2010/main" val="127738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66ABF3-D324-4047-989A-BDB27EC22139}" type="datetimeFigureOut">
              <a:rPr lang="ar-SA" smtClean="0"/>
              <a:t>07/30/1441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6A32429-7300-4F81-B55A-4D3DF746E606}" type="slidenum">
              <a:rPr lang="ar-SA" smtClean="0"/>
              <a:t>‹#›</a:t>
            </a:fld>
            <a:endParaRPr lang="ar-SA"/>
          </a:p>
        </p:txBody>
      </p:sp>
    </p:spTree>
    <p:extLst>
      <p:ext uri="{BB962C8B-B14F-4D97-AF65-F5344CB8AC3E}">
        <p14:creationId xmlns:p14="http://schemas.microsoft.com/office/powerpoint/2010/main" val="94266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E66ABF3-D324-4047-989A-BDB27EC22139}" type="datetimeFigureOut">
              <a:rPr lang="ar-SA" smtClean="0"/>
              <a:t>07/30/1441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6A32429-7300-4F81-B55A-4D3DF746E606}" type="slidenum">
              <a:rPr lang="ar-SA" smtClean="0"/>
              <a:t>‹#›</a:t>
            </a:fld>
            <a:endParaRPr lang="ar-SA"/>
          </a:p>
        </p:txBody>
      </p:sp>
    </p:spTree>
    <p:extLst>
      <p:ext uri="{BB962C8B-B14F-4D97-AF65-F5344CB8AC3E}">
        <p14:creationId xmlns:p14="http://schemas.microsoft.com/office/powerpoint/2010/main" val="795409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المحاضرة السابعة تاريخ العرب الحديث والمعاصر ثالثة دراسات اجتماعية </a:t>
            </a:r>
            <a:endParaRPr lang="ar-SA" dirty="0"/>
          </a:p>
        </p:txBody>
      </p:sp>
      <p:sp>
        <p:nvSpPr>
          <p:cNvPr id="3" name="Subtitle 2"/>
          <p:cNvSpPr>
            <a:spLocks noGrp="1"/>
          </p:cNvSpPr>
          <p:nvPr>
            <p:ph type="subTitle" idx="1"/>
          </p:nvPr>
        </p:nvSpPr>
        <p:spPr/>
        <p:txBody>
          <a:bodyPr/>
          <a:lstStyle/>
          <a:p>
            <a:pPr indent="144145">
              <a:lnSpc>
                <a:spcPct val="110000"/>
              </a:lnSpc>
              <a:spcAft>
                <a:spcPts val="1200"/>
              </a:spcAft>
            </a:pPr>
            <a:r>
              <a:rPr lang="ar-SA" dirty="0" smtClean="0">
                <a:effectLst/>
                <a:latin typeface="Times New Roman"/>
                <a:ea typeface="Times New Roman"/>
                <a:cs typeface="Simplified Arabic"/>
              </a:rPr>
              <a:t>سوريا ولبنان تحت الانتداب الفرنسى </a:t>
            </a:r>
            <a:endParaRPr lang="en-US" sz="1600" dirty="0" smtClean="0">
              <a:effectLst/>
              <a:latin typeface="Times New Roman"/>
              <a:ea typeface="Times New Roman"/>
            </a:endParaRPr>
          </a:p>
          <a:p>
            <a:pPr indent="144145" algn="just">
              <a:lnSpc>
                <a:spcPct val="110000"/>
              </a:lnSpc>
              <a:spcAft>
                <a:spcPts val="1200"/>
              </a:spcAft>
            </a:pPr>
            <a:r>
              <a:rPr lang="ar-SA" sz="1800" dirty="0" smtClean="0">
                <a:effectLst/>
                <a:latin typeface="Times New Roman"/>
                <a:ea typeface="Times New Roman"/>
                <a:cs typeface="Simplified Arabic"/>
              </a:rPr>
              <a:t> </a:t>
            </a:r>
            <a:endParaRPr lang="en-US" sz="1600" dirty="0">
              <a:effectLst/>
              <a:latin typeface="Times New Roman"/>
              <a:ea typeface="Times New Roman"/>
            </a:endParaRPr>
          </a:p>
        </p:txBody>
      </p:sp>
    </p:spTree>
    <p:extLst>
      <p:ext uri="{BB962C8B-B14F-4D97-AF65-F5344CB8AC3E}">
        <p14:creationId xmlns:p14="http://schemas.microsoft.com/office/powerpoint/2010/main" val="168415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توصيات </a:t>
            </a:r>
            <a:r>
              <a:rPr lang="ar-SA" dirty="0"/>
              <a:t>لجنة كنج – كراين </a:t>
            </a:r>
          </a:p>
        </p:txBody>
      </p:sp>
      <p:sp>
        <p:nvSpPr>
          <p:cNvPr id="3" name="Content Placeholder 2"/>
          <p:cNvSpPr>
            <a:spLocks noGrp="1"/>
          </p:cNvSpPr>
          <p:nvPr>
            <p:ph idx="1"/>
          </p:nvPr>
        </p:nvSpPr>
        <p:spPr/>
        <p:txBody>
          <a:bodyPr>
            <a:normAutofit fontScale="85000" lnSpcReduction="20000"/>
          </a:bodyPr>
          <a:lstStyle/>
          <a:p>
            <a:pPr marL="372745" algn="just">
              <a:lnSpc>
                <a:spcPct val="110000"/>
              </a:lnSpc>
              <a:spcAft>
                <a:spcPts val="1200"/>
              </a:spcAft>
            </a:pPr>
            <a:r>
              <a:rPr lang="ar-SA" dirty="0">
                <a:latin typeface="Times New Roman"/>
                <a:ea typeface="Times New Roman"/>
                <a:cs typeface="Simplified Arabic"/>
              </a:rPr>
              <a:t>وأوصت لجنة كنج – كراين أيضاً وضع الأماكن المقدسة في فلسطين تحت إدارة لجنة دولية دينية تشرف عليها الدولة المنتدبة وعصبة الأمم ويشترك اليهود فيها بعضو واحد, وواجه تقرير  لجنة كنج - كراين بمعارضة شديدة من جانب الدولتين الاستعماريتين  الكبيرتين فرنسا وبريطانيا  ، كما اعترضت الحركة الصهيونية على هذا التقرير , وأما الرئيس الأمريكي ويلسون الذي كان من أشد المتحمسين في مؤتمر الصلح لإرسال اللجنة فقد قابل هو الآخر التقرير بعدم الاهتمام , وربما يعود هذا التغير في الموقف الأمريكي إلى الضغوط الصهيونية التي تعرض لها ويلسون، وإلى تدخل المخابرات الأمريكية في القضية الفلسطينية لصالح الصهيونية, ولذلك ظل تقرير اللجنة طي الخفاء أكثر من ثلاث سنوات .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990603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latin typeface="Times New Roman"/>
                <a:ea typeface="Times New Roman"/>
                <a:cs typeface="Simplified Arabic"/>
              </a:rPr>
              <a:t>ثالثا : اتفاق فيصل – كليمنصو 7 نوفمبر 1919 م </a:t>
            </a:r>
            <a:r>
              <a:rPr lang="en-US" sz="3600" dirty="0">
                <a:latin typeface="Times New Roman"/>
                <a:ea typeface="Times New Roman"/>
              </a:rPr>
              <a:t/>
            </a:r>
            <a:br>
              <a:rPr lang="en-US" sz="3600" dirty="0">
                <a:latin typeface="Times New Roman"/>
                <a:ea typeface="Times New Roman"/>
              </a:rPr>
            </a:br>
            <a:endParaRPr lang="ar-SA" dirty="0"/>
          </a:p>
        </p:txBody>
      </p:sp>
      <p:sp>
        <p:nvSpPr>
          <p:cNvPr id="3" name="Content Placeholder 2"/>
          <p:cNvSpPr>
            <a:spLocks noGrp="1"/>
          </p:cNvSpPr>
          <p:nvPr>
            <p:ph idx="1"/>
          </p:nvPr>
        </p:nvSpPr>
        <p:spPr/>
        <p:txBody>
          <a:bodyPr>
            <a:normAutofit fontScale="92500" lnSpcReduction="10000"/>
          </a:bodyPr>
          <a:lstStyle/>
          <a:p>
            <a:pPr algn="just">
              <a:lnSpc>
                <a:spcPct val="110000"/>
              </a:lnSpc>
              <a:spcAft>
                <a:spcPts val="1200"/>
              </a:spcAft>
            </a:pPr>
            <a:r>
              <a:rPr lang="ar-SA" dirty="0" smtClean="0">
                <a:latin typeface="Times New Roman"/>
                <a:ea typeface="Times New Roman"/>
                <a:cs typeface="Simplified Arabic"/>
              </a:rPr>
              <a:t>وحتى </a:t>
            </a:r>
            <a:r>
              <a:rPr lang="ar-SA" dirty="0">
                <a:latin typeface="Times New Roman"/>
                <a:ea typeface="Times New Roman"/>
                <a:cs typeface="Simplified Arabic"/>
              </a:rPr>
              <a:t>تخرج بريطانيا من هذا الموقف الحرج تجاه العرب  الذين اتهموها بنقض عهودها معهم - أوحت إلى  الأمير فيصل بن الحسين بضرورة التفاوض مع فرنسا على أساس أن يسمح لفرنسا باحتلال لبنان ومناطق من سوريا الساحلية مقابل تأسيس حكومة عربية مستقلة في سوريا الداخلية تعتمد على المساعدات الفرنسية </a:t>
            </a:r>
            <a:endParaRPr lang="en-US" sz="2800" dirty="0">
              <a:latin typeface="Times New Roman"/>
              <a:ea typeface="Times New Roman"/>
            </a:endParaRPr>
          </a:p>
          <a:p>
            <a:r>
              <a:rPr lang="ar-SA" dirty="0">
                <a:ea typeface="Calibri"/>
                <a:cs typeface="Simplified Arabic"/>
              </a:rPr>
              <a:t>       قرر الأمير فيصل السفر إلى باريس بهدف التفاهم مع الحكومة الفرنسية بشأن القضية السورية .  وهناك قابل فيصل  - كليمنصو رئيس وزراء فرنسا ، ووقع معه اتفاق عرف باسم (فيصل – كليمنصو) بتاريخ 7 نوفمبر عام 1919 م  .</a:t>
            </a:r>
            <a:endParaRPr lang="ar-SA" dirty="0"/>
          </a:p>
        </p:txBody>
      </p:sp>
    </p:spTree>
    <p:extLst>
      <p:ext uri="{BB962C8B-B14F-4D97-AF65-F5344CB8AC3E}">
        <p14:creationId xmlns:p14="http://schemas.microsoft.com/office/powerpoint/2010/main" val="1635151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latin typeface="Times New Roman"/>
                <a:ea typeface="Times New Roman"/>
                <a:cs typeface="Simplified Arabic"/>
              </a:rPr>
              <a:t>وتضمنت هذه الاتفاقية البنود التالية </a:t>
            </a:r>
            <a:r>
              <a:rPr lang="en-US" sz="4000" dirty="0">
                <a:latin typeface="Times New Roman"/>
                <a:ea typeface="Times New Roman"/>
              </a:rPr>
              <a:t/>
            </a:r>
            <a:br>
              <a:rPr lang="en-US" sz="4000" dirty="0">
                <a:latin typeface="Times New Roman"/>
                <a:ea typeface="Times New Roman"/>
              </a:rPr>
            </a:br>
            <a:endParaRPr lang="ar-SA" dirty="0"/>
          </a:p>
        </p:txBody>
      </p:sp>
      <p:sp>
        <p:nvSpPr>
          <p:cNvPr id="3" name="Content Placeholder 2"/>
          <p:cNvSpPr>
            <a:spLocks noGrp="1"/>
          </p:cNvSpPr>
          <p:nvPr>
            <p:ph idx="1"/>
          </p:nvPr>
        </p:nvSpPr>
        <p:spPr/>
        <p:txBody>
          <a:bodyPr>
            <a:normAutofit fontScale="55000" lnSpcReduction="20000"/>
          </a:bodyPr>
          <a:lstStyle/>
          <a:p>
            <a:pPr marL="372745" algn="just">
              <a:lnSpc>
                <a:spcPct val="110000"/>
              </a:lnSpc>
              <a:spcAft>
                <a:spcPts val="1200"/>
              </a:spcAft>
            </a:pPr>
            <a:r>
              <a:rPr lang="ar-SA" dirty="0" smtClean="0">
                <a:latin typeface="Times New Roman"/>
                <a:ea typeface="Times New Roman"/>
                <a:cs typeface="Simplified Arabic"/>
              </a:rPr>
              <a:t>اعتراف </a:t>
            </a:r>
            <a:r>
              <a:rPr lang="ar-SA" dirty="0">
                <a:latin typeface="Times New Roman"/>
                <a:ea typeface="Times New Roman"/>
                <a:cs typeface="Simplified Arabic"/>
              </a:rPr>
              <a:t>فرنسا للسكان الناطقين بالعربية والمقيمين في سوريا من كافة المذاهب بحقهم بأن يتحدوا ويحكموا أنفسهم بشكل مستقل . </a:t>
            </a:r>
            <a:endParaRPr lang="en-US" sz="2800" dirty="0">
              <a:latin typeface="Times New Roman"/>
              <a:ea typeface="Times New Roman"/>
            </a:endParaRPr>
          </a:p>
          <a:p>
            <a:pPr lvl="0" algn="just">
              <a:lnSpc>
                <a:spcPct val="110000"/>
              </a:lnSpc>
              <a:spcAft>
                <a:spcPts val="1200"/>
              </a:spcAft>
              <a:buFont typeface="+mj-lt"/>
              <a:buAutoNum type="arabicPeriod"/>
            </a:pPr>
            <a:r>
              <a:rPr lang="ar-SA" dirty="0">
                <a:latin typeface="Times New Roman"/>
                <a:ea typeface="Times New Roman"/>
                <a:cs typeface="Simplified Arabic"/>
              </a:rPr>
              <a:t> تقدم فرنسا المشورة والمدربين والموظفين الفنيين الضروريين من أجل تنظيم كافة الإدارات الملكية والعسكرية  للحكومة السورية . </a:t>
            </a:r>
            <a:endParaRPr lang="en-US" sz="2800" dirty="0">
              <a:latin typeface="Times New Roman"/>
              <a:ea typeface="Times New Roman"/>
            </a:endParaRPr>
          </a:p>
          <a:p>
            <a:pPr lvl="0" algn="just">
              <a:lnSpc>
                <a:spcPct val="110000"/>
              </a:lnSpc>
              <a:spcAft>
                <a:spcPts val="1200"/>
              </a:spcAft>
              <a:buFont typeface="+mj-lt"/>
              <a:buAutoNum type="arabicPeriod"/>
            </a:pPr>
            <a:r>
              <a:rPr lang="ar-SA" dirty="0">
                <a:latin typeface="Times New Roman"/>
                <a:ea typeface="Times New Roman"/>
                <a:cs typeface="Simplified Arabic"/>
              </a:rPr>
              <a:t> الأولوية لفرنسا فى إقامة المشروعات وتقديم القروض المحلية للحكومة السورية . </a:t>
            </a:r>
            <a:endParaRPr lang="en-US" sz="2800" dirty="0">
              <a:latin typeface="Times New Roman"/>
              <a:ea typeface="Times New Roman"/>
            </a:endParaRPr>
          </a:p>
          <a:p>
            <a:pPr lvl="0" algn="just">
              <a:lnSpc>
                <a:spcPct val="110000"/>
              </a:lnSpc>
              <a:spcAft>
                <a:spcPts val="1200"/>
              </a:spcAft>
              <a:buFont typeface="+mj-lt"/>
              <a:buAutoNum type="arabicPeriod"/>
            </a:pPr>
            <a:r>
              <a:rPr lang="ar-SA" dirty="0">
                <a:latin typeface="Times New Roman"/>
                <a:ea typeface="Times New Roman"/>
                <a:cs typeface="Simplified Arabic"/>
              </a:rPr>
              <a:t>  تتعهد فرنسا بالإشراف على كافة  المسائل الخارجية التي تهم الأمة السورية ، وأن يتولى ممثلوها السياسيين وقناصلها في الخارج تمثيل المصالح السورية فى الخارج .  </a:t>
            </a:r>
            <a:endParaRPr lang="en-US" sz="2800" dirty="0">
              <a:latin typeface="Times New Roman"/>
              <a:ea typeface="Times New Roman"/>
            </a:endParaRPr>
          </a:p>
          <a:p>
            <a:pPr lvl="0" algn="just">
              <a:lnSpc>
                <a:spcPct val="110000"/>
              </a:lnSpc>
              <a:spcAft>
                <a:spcPts val="1200"/>
              </a:spcAft>
              <a:buFont typeface="+mj-lt"/>
              <a:buAutoNum type="arabicPeriod"/>
            </a:pPr>
            <a:r>
              <a:rPr lang="ar-SA" dirty="0">
                <a:latin typeface="Times New Roman"/>
                <a:ea typeface="Times New Roman"/>
                <a:cs typeface="Simplified Arabic"/>
              </a:rPr>
              <a:t>   اعتراف الأمير فيصل باستقلال لبنان تحت الوصاية الفرنسية . </a:t>
            </a:r>
            <a:endParaRPr lang="en-US" sz="2800" dirty="0">
              <a:latin typeface="Times New Roman"/>
              <a:ea typeface="Times New Roman"/>
            </a:endParaRPr>
          </a:p>
          <a:p>
            <a:pPr lvl="0" algn="just">
              <a:lnSpc>
                <a:spcPct val="110000"/>
              </a:lnSpc>
              <a:spcAft>
                <a:spcPts val="1200"/>
              </a:spcAft>
              <a:buFont typeface="+mj-lt"/>
              <a:buAutoNum type="arabicPeriod"/>
            </a:pPr>
            <a:r>
              <a:rPr lang="ar-SA" dirty="0">
                <a:latin typeface="Times New Roman"/>
                <a:ea typeface="Times New Roman"/>
                <a:cs typeface="Simplified Arabic"/>
              </a:rPr>
              <a:t> الاعتراف باللغة العربية لغة رسمية في الإدارة والتدريس، وتعليم اللغة الفرنسية كلغة مساعدة وبصورة إجبارية  </a:t>
            </a:r>
            <a:endParaRPr lang="en-US" sz="2800" dirty="0">
              <a:latin typeface="Times New Roman"/>
              <a:ea typeface="Times New Roman"/>
            </a:endParaRPr>
          </a:p>
          <a:p>
            <a:pPr lvl="0" algn="just">
              <a:lnSpc>
                <a:spcPct val="110000"/>
              </a:lnSpc>
              <a:spcAft>
                <a:spcPts val="1200"/>
              </a:spcAft>
              <a:buFont typeface="+mj-lt"/>
              <a:buAutoNum type="arabicPeriod"/>
            </a:pPr>
            <a:r>
              <a:rPr lang="ar-SA" dirty="0">
                <a:latin typeface="Times New Roman"/>
                <a:ea typeface="Times New Roman"/>
                <a:cs typeface="Simplified Arabic"/>
              </a:rPr>
              <a:t>منح الدروز في جبل  حوران حكمًا ذاتيًا  .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284238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latin typeface="Times New Roman"/>
                <a:ea typeface="Times New Roman"/>
                <a:cs typeface="Simplified Arabic"/>
              </a:rPr>
              <a:t>رابعا :  ا</a:t>
            </a:r>
            <a:r>
              <a:rPr lang="ar-SA" b="1" dirty="0">
                <a:latin typeface="Times New Roman"/>
                <a:ea typeface="Times New Roman"/>
                <a:cs typeface="Simplified Arabic"/>
              </a:rPr>
              <a:t>لمؤتمر السورى العام عامى 1919 – 1920م</a:t>
            </a:r>
            <a:endParaRPr lang="ar-SA" dirty="0"/>
          </a:p>
        </p:txBody>
      </p:sp>
      <p:sp>
        <p:nvSpPr>
          <p:cNvPr id="3" name="Content Placeholder 2"/>
          <p:cNvSpPr>
            <a:spLocks noGrp="1"/>
          </p:cNvSpPr>
          <p:nvPr>
            <p:ph idx="1"/>
          </p:nvPr>
        </p:nvSpPr>
        <p:spPr/>
        <p:txBody>
          <a:bodyPr>
            <a:normAutofit fontScale="70000" lnSpcReduction="20000"/>
          </a:bodyPr>
          <a:lstStyle/>
          <a:p>
            <a:pPr marL="372745">
              <a:lnSpc>
                <a:spcPct val="110000"/>
              </a:lnSpc>
            </a:pPr>
            <a:r>
              <a:rPr lang="ar-SA" sz="4000" b="1" dirty="0" smtClean="0">
                <a:latin typeface="Times New Roman"/>
                <a:ea typeface="Times New Roman"/>
                <a:cs typeface="Simplified Arabic"/>
              </a:rPr>
              <a:t> </a:t>
            </a:r>
            <a:endParaRPr lang="en-US" sz="2800" dirty="0">
              <a:latin typeface="Times New Roman"/>
              <a:ea typeface="Times New Roman"/>
            </a:endParaRPr>
          </a:p>
          <a:p>
            <a:pPr marL="372745" algn="just">
              <a:lnSpc>
                <a:spcPct val="110000"/>
              </a:lnSpc>
              <a:spcAft>
                <a:spcPts val="1200"/>
              </a:spcAft>
            </a:pPr>
            <a:r>
              <a:rPr lang="ar-SA" dirty="0">
                <a:latin typeface="Times New Roman"/>
                <a:ea typeface="Times New Roman"/>
                <a:cs typeface="Simplified Arabic"/>
              </a:rPr>
              <a:t>    استمر أبناء الشعب السورى فى مساعيهم لتحقيق آمالهم رغم واقع الاحتلال الفرنسى الأليم لبلادهم .   وبناء عليه اجتمع زعماء العرب في المؤتمر السورى في مارس عام 1920م برعاية الأمير فيصل بن الحسين . وأصدر الأعضاء قرارا بالإجماع جاء فيه استقلال سوريا ولبنان وفلسطين كدولة واحدة وتعيين فيصل ملكا عليها 0 كما قرر ممثلو العراق في دمشق إعلان استقلال العراق وانتخاب عبد الله بن الحسين ملكا عليه . ورفض الانتدابين البريطانى والفرنسى فى المنطقة . </a:t>
            </a:r>
            <a:endParaRPr lang="en-US" sz="2800" dirty="0">
              <a:latin typeface="Times New Roman"/>
              <a:ea typeface="Times New Roman"/>
            </a:endParaRPr>
          </a:p>
          <a:p>
            <a:pPr marL="372745" algn="just">
              <a:lnSpc>
                <a:spcPct val="110000"/>
              </a:lnSpc>
              <a:spcAft>
                <a:spcPts val="1200"/>
              </a:spcAft>
            </a:pPr>
            <a:r>
              <a:rPr lang="ar-SA" dirty="0">
                <a:latin typeface="Times New Roman"/>
                <a:ea typeface="Times New Roman"/>
                <a:cs typeface="Simplified Arabic"/>
              </a:rPr>
              <a:t>    فى الواقع أن المؤتمر السورى العام جاء تعبيرا عن المد الوحدوى العارم ، فقد أعلن أنصار الوحدة فى سوريا ولبنان أنها ترفض أى اتفاق من أى نوع مع بريطانيا وفرنسا ، وكان شعارهم الاستقلال المطلق دون وصاية أو انتداب . أى أن فكرة الوحدة كانت على أولويات برنامج المثقفين العرب ، كما انصب نشاطهم على التخلص من نير الحكم البريطاني والفرنسى فى منطقة الشرق الأوسط .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1646347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700" dirty="0" smtClean="0">
                <a:solidFill>
                  <a:prstClr val="black"/>
                </a:solidFill>
                <a:latin typeface="Times New Roman"/>
                <a:ea typeface="Times New Roman"/>
                <a:cs typeface="Simplified Arabic"/>
              </a:rPr>
              <a:t> تقييم الإعلان </a:t>
            </a:r>
            <a:r>
              <a:rPr lang="ar-SA" sz="2700" dirty="0">
                <a:solidFill>
                  <a:prstClr val="black"/>
                </a:solidFill>
                <a:latin typeface="Times New Roman"/>
                <a:ea typeface="Times New Roman"/>
                <a:cs typeface="Simplified Arabic"/>
              </a:rPr>
              <a:t>عن استقلال البلاد العربية</a:t>
            </a:r>
            <a:endParaRPr lang="ar-SA" dirty="0"/>
          </a:p>
        </p:txBody>
      </p:sp>
      <p:sp>
        <p:nvSpPr>
          <p:cNvPr id="3" name="Content Placeholder 2"/>
          <p:cNvSpPr>
            <a:spLocks noGrp="1"/>
          </p:cNvSpPr>
          <p:nvPr>
            <p:ph idx="1"/>
          </p:nvPr>
        </p:nvSpPr>
        <p:spPr/>
        <p:txBody>
          <a:bodyPr>
            <a:normAutofit fontScale="85000" lnSpcReduction="10000"/>
          </a:bodyPr>
          <a:lstStyle/>
          <a:p>
            <a:pPr marL="372745" algn="just">
              <a:lnSpc>
                <a:spcPct val="110000"/>
              </a:lnSpc>
              <a:spcAft>
                <a:spcPts val="1200"/>
              </a:spcAft>
            </a:pPr>
            <a:r>
              <a:rPr lang="ar-SA" dirty="0">
                <a:latin typeface="Times New Roman"/>
                <a:ea typeface="Times New Roman"/>
                <a:cs typeface="Simplified Arabic"/>
              </a:rPr>
              <a:t>على الرغم من مشروعية المطالب العربية إلا أن البعض رأى أن الزعماء العرب تسرعوا فى الإعلان عن استقلال البلاد العربية ، لأنه لا قيمة من الاستقلال مادامت العراق وفلسطين تحت النفوذ البريطاني ، والأقاليم الساحلية من سورية ولبنان تحت النفوذ الفرنسى . ومن ثم عارضت فرنسا وبريطانيا قررات المؤتمر السورى العام ولم تعترف بشرعيتها . </a:t>
            </a:r>
            <a:endParaRPr lang="en-US" sz="2800" dirty="0">
              <a:latin typeface="Times New Roman"/>
              <a:ea typeface="Times New Roman"/>
            </a:endParaRPr>
          </a:p>
          <a:p>
            <a:pPr indent="144145" algn="just">
              <a:lnSpc>
                <a:spcPct val="110000"/>
              </a:lnSpc>
              <a:spcAft>
                <a:spcPts val="1200"/>
              </a:spcAft>
            </a:pPr>
            <a:r>
              <a:rPr lang="ar-SA" dirty="0">
                <a:latin typeface="Times New Roman"/>
                <a:ea typeface="Times New Roman"/>
                <a:cs typeface="Simplified Arabic"/>
              </a:rPr>
              <a:t>    ترتب على إعلان فيصل ملكا على سوريا إلى هلع فى صفوف أصحاب الانفصال الذين يرغبون انفصال لبنان عن سوريا ، لكن هذا الخوف كان تأثيره أقوى بين صفوف البريطانيين والفرنسيين ، لأن فيصل تجاوز الاتفاق الذى عقد   معهم .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849633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000" dirty="0">
                <a:solidFill>
                  <a:prstClr val="black"/>
                </a:solidFill>
                <a:latin typeface="Times New Roman"/>
                <a:ea typeface="Times New Roman"/>
                <a:cs typeface="Simplified Arabic"/>
              </a:rPr>
              <a:t>مؤتمر سان ريمو فى إيطاليا فى أبريل عام 1920</a:t>
            </a:r>
            <a:endParaRPr lang="ar-SA" dirty="0"/>
          </a:p>
        </p:txBody>
      </p:sp>
      <p:sp>
        <p:nvSpPr>
          <p:cNvPr id="3" name="Content Placeholder 2"/>
          <p:cNvSpPr>
            <a:spLocks noGrp="1"/>
          </p:cNvSpPr>
          <p:nvPr>
            <p:ph idx="1"/>
          </p:nvPr>
        </p:nvSpPr>
        <p:spPr/>
        <p:txBody>
          <a:bodyPr>
            <a:normAutofit fontScale="92500" lnSpcReduction="20000"/>
          </a:bodyPr>
          <a:lstStyle/>
          <a:p>
            <a:pPr indent="144145" algn="just">
              <a:lnSpc>
                <a:spcPct val="110000"/>
              </a:lnSpc>
              <a:spcAft>
                <a:spcPts val="1200"/>
              </a:spcAft>
            </a:pPr>
            <a:r>
              <a:rPr lang="ar-SA" dirty="0">
                <a:latin typeface="Times New Roman"/>
                <a:ea typeface="Times New Roman"/>
                <a:cs typeface="Simplified Arabic"/>
              </a:rPr>
              <a:t>وبناء عليه سارعت فرنسا وبريطانيا بعد انتهاء المؤتمر السورى إلى عقد مؤتمر سان ريمو فى إيطاليا فى أبريل عام 1920م ، الذى أقر الانتداب الفرنسى على سوريا ولبنان ، والانتداب البريطانى على فلسطين والعراق على أن تكون ملزمه بتنفيذ وعد بلفور . وجاءفى هذا المؤتمر أيضا تنازل فرنسا لبريطانيا عن ولاية الموصل فتتبع العراق ، وذلك حتى تتاح لشركة النفط الانجليزية حرية العمل فى هذه المنطقة ، وكان ذلك مقابل أن تحصل فرنسا على حصة مقدارها 25% وبسعر السوق ، من الانتاج الصافى للزيت الخام التى تحصل عليه بريطانيا من حقول النفط العراقية .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1499094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2200" dirty="0">
                <a:latin typeface="Times New Roman"/>
                <a:ea typeface="Times New Roman"/>
                <a:cs typeface="Simplified Arabic"/>
              </a:rPr>
              <a:t>والسؤال الذى يتبادر إلى الذهن هنا ، هل كان فى مقدور الملك فيصل والحكومة السورية الاعتراض على قررات مؤتمرسان ريمو ، ورفض الانتاب الذى فرض على سوريا ولبنان ؟   </a:t>
            </a:r>
            <a:r>
              <a:rPr lang="en-US" sz="2000" dirty="0">
                <a:latin typeface="Times New Roman"/>
                <a:ea typeface="Times New Roman"/>
              </a:rPr>
              <a:t/>
            </a:r>
            <a:br>
              <a:rPr lang="en-US" sz="2000" dirty="0">
                <a:latin typeface="Times New Roman"/>
                <a:ea typeface="Times New Roman"/>
              </a:rPr>
            </a:br>
            <a:endParaRPr lang="ar-SA" dirty="0"/>
          </a:p>
        </p:txBody>
      </p:sp>
      <p:sp>
        <p:nvSpPr>
          <p:cNvPr id="3" name="Content Placeholder 2"/>
          <p:cNvSpPr>
            <a:spLocks noGrp="1"/>
          </p:cNvSpPr>
          <p:nvPr>
            <p:ph idx="1"/>
          </p:nvPr>
        </p:nvSpPr>
        <p:spPr/>
        <p:txBody>
          <a:bodyPr>
            <a:normAutofit fontScale="85000" lnSpcReduction="20000"/>
          </a:bodyPr>
          <a:lstStyle/>
          <a:p>
            <a:pPr indent="144145" algn="just">
              <a:lnSpc>
                <a:spcPct val="110000"/>
              </a:lnSpc>
              <a:spcAft>
                <a:spcPts val="1200"/>
              </a:spcAft>
            </a:pPr>
            <a:r>
              <a:rPr lang="ar-SA" dirty="0" smtClean="0">
                <a:latin typeface="Times New Roman"/>
                <a:ea typeface="Times New Roman"/>
                <a:cs typeface="Simplified Arabic"/>
              </a:rPr>
              <a:t>فى </a:t>
            </a:r>
            <a:r>
              <a:rPr lang="ar-SA" dirty="0">
                <a:latin typeface="Times New Roman"/>
                <a:ea typeface="Times New Roman"/>
                <a:cs typeface="Simplified Arabic"/>
              </a:rPr>
              <a:t>حقيقة الأمر أن الحكومة الفرنسية لم تنتظر هذا الاعتراض ، إذ أسرعت بزيادة قواتها فى المنطقة من 13 ألف جندى عام 1919 إلى 70 ألف جندى عام 1920 ، كما وجه الجنرال غورو إنذارا إلى الملك فيصل فى 14 يولية 1920 ، وتضمن هذا الإنذار قبول الانتداب الفرنسى دون قيد أو شرط ، وإلغاء التجنيد الإجبارى ، وتسريح الجيش السورى ، ومعاقبة المقاومة الوطنية ضد القولت الفرنسية  . الأمر الذى سهل عمل القوات الفرنسية رغم تمسك الوطنيون بالمقاومة للدفاع عن وطنهم ، وزحف الجيش الفرنسى على دمشق التى استولى عليها بعد معركة غير متكافئة تعرف باسم موقعة ميسلون 24 يوليه 1920م ، ودخلت القوات الفرنسية حلب وحمص ، وبدأت مرحلة جديدة فى تاريخ سوريا ولبنان .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3006127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latin typeface="Times New Roman"/>
                <a:ea typeface="Times New Roman"/>
                <a:cs typeface="Simplified Arabic"/>
              </a:rPr>
              <a:t>وهكذا كشفت موقعة ميسلون الوجه الحقيقى للاستعمار الفرنسى </a:t>
            </a:r>
            <a:endParaRPr lang="ar-SA" dirty="0"/>
          </a:p>
        </p:txBody>
      </p:sp>
      <p:sp>
        <p:nvSpPr>
          <p:cNvPr id="3" name="Content Placeholder 2"/>
          <p:cNvSpPr>
            <a:spLocks noGrp="1"/>
          </p:cNvSpPr>
          <p:nvPr>
            <p:ph idx="1"/>
          </p:nvPr>
        </p:nvSpPr>
        <p:spPr/>
        <p:txBody>
          <a:bodyPr>
            <a:normAutofit/>
          </a:bodyPr>
          <a:lstStyle/>
          <a:p>
            <a:pPr algn="just">
              <a:lnSpc>
                <a:spcPct val="110000"/>
              </a:lnSpc>
            </a:pPr>
            <a:r>
              <a:rPr lang="ar-SA" sz="1600" dirty="0" smtClean="0">
                <a:latin typeface="Times New Roman"/>
                <a:ea typeface="Times New Roman"/>
                <a:cs typeface="Simplified Arabic"/>
              </a:rPr>
              <a:t>، </a:t>
            </a:r>
            <a:r>
              <a:rPr lang="ar-SA" sz="1600" dirty="0">
                <a:latin typeface="Times New Roman"/>
                <a:ea typeface="Times New Roman"/>
                <a:cs typeface="Simplified Arabic"/>
              </a:rPr>
              <a:t>ففيه شعر العرب بتحطيم آمالهم بالقضاء على أول دولة عربية تأسست فى بلاد الشام فى أعقاب الحرب العالمية الأولى ، وفيه بدأ عهد الاحتلال الفرنسى حيث أخذ الفرنسيون ينفذون خططهم الاستعمارية في سوريا وذلك بتقسيمه إلى أربع دويلات  مستقلة : </a:t>
            </a:r>
            <a:endParaRPr lang="en-US" sz="1400" dirty="0">
              <a:latin typeface="Times New Roman"/>
              <a:ea typeface="Times New Roman"/>
            </a:endParaRPr>
          </a:p>
          <a:p>
            <a:pPr>
              <a:lnSpc>
                <a:spcPct val="110000"/>
              </a:lnSpc>
            </a:pPr>
            <a:r>
              <a:rPr lang="ar-SA" sz="1600" dirty="0">
                <a:latin typeface="Times New Roman"/>
                <a:ea typeface="Times New Roman"/>
                <a:cs typeface="Simplified Arabic"/>
              </a:rPr>
              <a:t>1- دولة لبنان وتضم جبل لبنان وصيدا وطرابلس وبيروت والأراضي الممتدة إلى الحدود الفلسطينية  . </a:t>
            </a:r>
            <a:endParaRPr lang="en-US" sz="1400" dirty="0">
              <a:latin typeface="Times New Roman"/>
              <a:ea typeface="Times New Roman"/>
            </a:endParaRPr>
          </a:p>
          <a:p>
            <a:pPr>
              <a:lnSpc>
                <a:spcPct val="110000"/>
              </a:lnSpc>
            </a:pPr>
            <a:r>
              <a:rPr lang="ar-SA" sz="1600" dirty="0">
                <a:latin typeface="Times New Roman"/>
                <a:ea typeface="Times New Roman"/>
                <a:cs typeface="Simplified Arabic"/>
              </a:rPr>
              <a:t>2- دولة دمشق  3- دولة جبل العلويين   4- دولة جبل الدروز . </a:t>
            </a:r>
            <a:endParaRPr lang="en-US" sz="1400" dirty="0">
              <a:latin typeface="Times New Roman"/>
              <a:ea typeface="Times New Roman"/>
            </a:endParaRPr>
          </a:p>
          <a:p>
            <a:pPr algn="just">
              <a:lnSpc>
                <a:spcPct val="110000"/>
              </a:lnSpc>
            </a:pPr>
            <a:r>
              <a:rPr lang="ar-SA" sz="1600" dirty="0">
                <a:latin typeface="Times New Roman"/>
                <a:ea typeface="Times New Roman"/>
                <a:cs typeface="Simplified Arabic"/>
              </a:rPr>
              <a:t>     وادعت فرنسا أن سكان سوريا هم الذين يريدون أن ينفصل بعضهم عن البعض بهذا الشكل ، لكن هذه الدعوى لا تستند إلى استفتاء حر يعتمد عليه ، والحقيقة التى لا مراء فيها أن سياسة التقسيم والتجزئة التى اتبعتها فرنسا في سوريا كانت ركيزة أساسية من ركائز الاستعمار  الفرنسي في بلاد الشام منذ الانتداب من أجل إضعاف العقيدة القومية وقتل الروح الوطنية في نفوس الشعب السوري ، وخلق النزاع والصراع بين المدن والاقاليم السورية ، ومنع الاتصال بين دمشق والمنطقتين اللتين فيهما قوة ثورية وطنية يحسب لها   حساب وهما جبل الدروز وجبل العلويين ، وبهذه الطريقة تستطيع فرنسا السيطرة على الأمور في سوريا دون أن تواجه أى مقاومة من الشعب </a:t>
            </a:r>
            <a:r>
              <a:rPr lang="ar-SA" sz="1600" dirty="0" smtClean="0">
                <a:latin typeface="Times New Roman"/>
                <a:ea typeface="Times New Roman"/>
                <a:cs typeface="Simplified Arabic"/>
              </a:rPr>
              <a:t>السوري</a:t>
            </a:r>
            <a:endParaRPr lang="en-US" sz="1400" dirty="0">
              <a:latin typeface="Times New Roman"/>
              <a:ea typeface="Times New Roman"/>
            </a:endParaRPr>
          </a:p>
          <a:p>
            <a:pPr indent="144145" algn="just">
              <a:lnSpc>
                <a:spcPct val="110000"/>
              </a:lnSpc>
              <a:spcAft>
                <a:spcPts val="1200"/>
              </a:spcAft>
            </a:pPr>
            <a:r>
              <a:rPr lang="ar-SA" sz="1600" dirty="0">
                <a:latin typeface="Times New Roman"/>
                <a:ea typeface="Times New Roman"/>
                <a:cs typeface="Simplified Arabic"/>
              </a:rPr>
              <a:t>  أصبح واضحا لدى الشعب السورى أن الاستقلال التام غدا وهما من الأوهام ، وأن الأحلام قد تبخرت فى ظل الاحتلال الفرنسى لبلادهم ، ومن هنا حملوا لواء مقاومة عنيفة ضد الوجود الفرنسى . فاشتعلت الاضطرابات والثورات فى كافة أنحاء سوريا ، واستخدمت القوات الفرنسية الشدة والعنف لمواجهتها ، وأعلنت سلطة الانتداب الأحكام العرفية ، وحاربت الفكر الحر ، وعملت على تقسيم البلاد ، وإثارة الخلافات بين الشعب ، مطبقة سياسة فرق تسد . </a:t>
            </a:r>
            <a:endParaRPr lang="en-US" sz="1400" dirty="0">
              <a:latin typeface="Times New Roman"/>
              <a:ea typeface="Times New Roman"/>
            </a:endParaRPr>
          </a:p>
          <a:p>
            <a:endParaRPr lang="ar-SA" sz="1600" dirty="0"/>
          </a:p>
        </p:txBody>
      </p:sp>
    </p:spTree>
    <p:extLst>
      <p:ext uri="{BB962C8B-B14F-4D97-AF65-F5344CB8AC3E}">
        <p14:creationId xmlns:p14="http://schemas.microsoft.com/office/powerpoint/2010/main" val="438861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latin typeface="Times New Roman"/>
                <a:ea typeface="Times New Roman"/>
                <a:cs typeface="Simplified Arabic"/>
              </a:rPr>
              <a:t>خامساً : ثورة سلطان الأطرش عام 1925م</a:t>
            </a:r>
            <a:endParaRPr lang="ar-SA" dirty="0"/>
          </a:p>
        </p:txBody>
      </p:sp>
      <p:sp>
        <p:nvSpPr>
          <p:cNvPr id="3" name="Content Placeholder 2"/>
          <p:cNvSpPr>
            <a:spLocks noGrp="1"/>
          </p:cNvSpPr>
          <p:nvPr>
            <p:ph idx="1"/>
          </p:nvPr>
        </p:nvSpPr>
        <p:spPr/>
        <p:txBody>
          <a:bodyPr>
            <a:normAutofit fontScale="85000" lnSpcReduction="20000"/>
          </a:bodyPr>
          <a:lstStyle/>
          <a:p>
            <a:pPr indent="144145" algn="just">
              <a:lnSpc>
                <a:spcPct val="110000"/>
              </a:lnSpc>
              <a:spcAft>
                <a:spcPts val="1200"/>
              </a:spcAft>
            </a:pPr>
            <a:r>
              <a:rPr lang="ar-SA" dirty="0" smtClean="0">
                <a:latin typeface="Times New Roman"/>
                <a:ea typeface="Times New Roman"/>
                <a:cs typeface="Simplified Arabic"/>
              </a:rPr>
              <a:t>وكان </a:t>
            </a:r>
            <a:r>
              <a:rPr lang="ar-SA" dirty="0">
                <a:latin typeface="Times New Roman"/>
                <a:ea typeface="Times New Roman"/>
                <a:cs typeface="Simplified Arabic"/>
              </a:rPr>
              <a:t>لسياسة فرق تسد التى اتبعتها فرنسا بين أبناء الشعب السوري أكبر الأثر في تذمر الوطنيين السوريين واللبنانيين على الحكم الفرنسى فأخذوا ينتقدون سياسته ويطالبون باستقلال بلادهم ووحدتها  . وتشكلت التجمعات والأحزاب السياسية وكان من أهمها حزب الشعب الذى يعد من أقوى الأحزاب السورية آنذاك ، حيث امتد نشاطه لجميع الأقاليم السورية . وتضمن برنامج الحزب ما يلى : </a:t>
            </a:r>
            <a:endParaRPr lang="en-US" sz="2800" dirty="0">
              <a:latin typeface="Times New Roman"/>
              <a:ea typeface="Times New Roman"/>
            </a:endParaRPr>
          </a:p>
          <a:p>
            <a:pPr lvl="0" algn="just">
              <a:lnSpc>
                <a:spcPct val="110000"/>
              </a:lnSpc>
              <a:spcAft>
                <a:spcPts val="1200"/>
              </a:spcAft>
              <a:buFont typeface="+mj-cs"/>
              <a:buAutoNum type="arabic1Minus"/>
            </a:pPr>
            <a:r>
              <a:rPr lang="ar-SA" dirty="0">
                <a:latin typeface="Times New Roman"/>
                <a:ea typeface="Times New Roman"/>
                <a:cs typeface="Simplified Arabic"/>
              </a:rPr>
              <a:t>السعى لحصول سوريا على الاستقلال التام والاعتراف بسيادتها الوطنية . </a:t>
            </a:r>
            <a:endParaRPr lang="en-US" sz="2800" dirty="0">
              <a:latin typeface="Times New Roman"/>
              <a:ea typeface="Times New Roman"/>
            </a:endParaRPr>
          </a:p>
          <a:p>
            <a:pPr lvl="0" algn="just">
              <a:lnSpc>
                <a:spcPct val="110000"/>
              </a:lnSpc>
              <a:spcAft>
                <a:spcPts val="1200"/>
              </a:spcAft>
              <a:buFont typeface="+mj-cs"/>
              <a:buAutoNum type="arabic1Minus"/>
            </a:pPr>
            <a:r>
              <a:rPr lang="ar-SA" dirty="0">
                <a:latin typeface="Times New Roman"/>
                <a:ea typeface="Times New Roman"/>
                <a:cs typeface="Simplified Arabic"/>
              </a:rPr>
              <a:t>  الوحدة بين جميع البلاد السورية بحدودها الطبيعية المعروفة . </a:t>
            </a:r>
            <a:endParaRPr lang="en-US" sz="2800" dirty="0">
              <a:latin typeface="Times New Roman"/>
              <a:ea typeface="Times New Roman"/>
            </a:endParaRPr>
          </a:p>
          <a:p>
            <a:pPr marL="601345" algn="just">
              <a:lnSpc>
                <a:spcPct val="110000"/>
              </a:lnSpc>
              <a:spcAft>
                <a:spcPts val="1200"/>
              </a:spcAft>
            </a:pPr>
            <a:r>
              <a:rPr lang="ar-SA" dirty="0">
                <a:latin typeface="Times New Roman"/>
                <a:ea typeface="Times New Roman"/>
                <a:cs typeface="Simplified Arabic"/>
              </a:rPr>
              <a:t>ج- الاهتمام بالحالة الاقتصادية للبلاد .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2291910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2700" dirty="0" smtClean="0">
                <a:solidFill>
                  <a:prstClr val="black"/>
                </a:solidFill>
                <a:latin typeface="Times New Roman"/>
                <a:ea typeface="Times New Roman"/>
                <a:cs typeface="Simplified Arabic"/>
              </a:rPr>
              <a:t>عوامل </a:t>
            </a:r>
            <a:r>
              <a:rPr lang="ar-SA" sz="2700" dirty="0">
                <a:solidFill>
                  <a:prstClr val="black"/>
                </a:solidFill>
                <a:latin typeface="Times New Roman"/>
                <a:ea typeface="Times New Roman"/>
                <a:cs typeface="Simplified Arabic"/>
              </a:rPr>
              <a:t>سياسية </a:t>
            </a:r>
            <a:r>
              <a:rPr lang="ar-SA" sz="2700" dirty="0" smtClean="0">
                <a:solidFill>
                  <a:prstClr val="black"/>
                </a:solidFill>
                <a:latin typeface="Times New Roman"/>
                <a:ea typeface="Times New Roman"/>
                <a:cs typeface="Simplified Arabic"/>
              </a:rPr>
              <a:t>واجتماعية للثورة </a:t>
            </a:r>
            <a:endParaRPr lang="ar-SA" dirty="0"/>
          </a:p>
        </p:txBody>
      </p:sp>
      <p:sp>
        <p:nvSpPr>
          <p:cNvPr id="3" name="Content Placeholder 2"/>
          <p:cNvSpPr>
            <a:spLocks noGrp="1"/>
          </p:cNvSpPr>
          <p:nvPr>
            <p:ph idx="1"/>
          </p:nvPr>
        </p:nvSpPr>
        <p:spPr/>
        <p:txBody>
          <a:bodyPr>
            <a:normAutofit fontScale="85000" lnSpcReduction="20000"/>
          </a:bodyPr>
          <a:lstStyle/>
          <a:p>
            <a:pPr marL="601345" algn="just">
              <a:lnSpc>
                <a:spcPct val="110000"/>
              </a:lnSpc>
              <a:spcAft>
                <a:spcPts val="1200"/>
              </a:spcAft>
            </a:pPr>
            <a:r>
              <a:rPr lang="ar-SA" dirty="0">
                <a:latin typeface="Times New Roman"/>
                <a:ea typeface="Times New Roman"/>
                <a:cs typeface="Simplified Arabic"/>
              </a:rPr>
              <a:t>ولجأ الشعب السورى تجاه سياسة الانتداب الفرنسى إلى أسلوب الكفاح المسلح ولعل من أهمها الثورة السورية الكبرى عام 1925م . واندلعت هذه الثورة لعوامل سياسية واجتماعية واقتصادية ، حيث تمثل العامل السياسى فى قيام فرنسا بإجراء تغييرات سياسية فى سوريا مبنية على إعلان دستور جديد قائم على نظام الانتداب . بينما جاء العامل الاقتصادى ليشعل الثورة تجاه سلطة الانتداب الفرتسى ، إذ تعرض الاقتصاد السورى للتدهور الشديد فى ظل الانتداب نتيجة ارتباطه بالاقتصاد الفرنسى ، وضعف التجارة الداخلية  والخارجية نتيجة تقسيم سوريا ، وسيطرت الشركات الفرنسية على التجارة السورية ، كما اهملت الزراعة بسبب الضرائب الفادحة التى فرضتها سلطة الانتداب الفرنسى على القلاحين ، ومن ثم أصبح غير قادر على سداد ديونه .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247269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effectLst/>
                <a:latin typeface="Times New Roman"/>
                <a:ea typeface="Times New Roman"/>
                <a:cs typeface="Simplified Arabic"/>
              </a:rPr>
              <a:t> أولا : نظام الانتداب </a:t>
            </a:r>
            <a:r>
              <a:rPr lang="en-US" sz="3600" dirty="0" smtClean="0">
                <a:effectLst/>
                <a:latin typeface="Times New Roman"/>
                <a:ea typeface="Times New Roman"/>
              </a:rPr>
              <a:t/>
            </a:r>
            <a:br>
              <a:rPr lang="en-US" sz="3600" dirty="0" smtClean="0">
                <a:effectLst/>
                <a:latin typeface="Times New Roman"/>
                <a:ea typeface="Times New Roman"/>
              </a:rPr>
            </a:br>
            <a:endParaRPr lang="ar-SA" dirty="0"/>
          </a:p>
        </p:txBody>
      </p:sp>
      <p:sp>
        <p:nvSpPr>
          <p:cNvPr id="3" name="Content Placeholder 2"/>
          <p:cNvSpPr>
            <a:spLocks noGrp="1"/>
          </p:cNvSpPr>
          <p:nvPr>
            <p:ph idx="1"/>
          </p:nvPr>
        </p:nvSpPr>
        <p:spPr/>
        <p:txBody>
          <a:bodyPr>
            <a:normAutofit fontScale="92500" lnSpcReduction="10000"/>
          </a:bodyPr>
          <a:lstStyle/>
          <a:p>
            <a:pPr algn="just">
              <a:lnSpc>
                <a:spcPct val="110000"/>
              </a:lnSpc>
              <a:spcAft>
                <a:spcPts val="1200"/>
              </a:spcAft>
            </a:pPr>
            <a:r>
              <a:rPr lang="ar-SA" dirty="0" smtClean="0">
                <a:effectLst/>
                <a:latin typeface="Times New Roman"/>
                <a:ea typeface="Times New Roman"/>
                <a:cs typeface="Simplified Arabic"/>
              </a:rPr>
              <a:t>في أعقاب الحرب العالمية الأولى خرجت بريطانيا وفرنسا، بنظام استعماري جديد  من خلال عصبة الأمم ، عرف هذا النظام باسم الانتداب، للتوفيق بين الأطماع الاستعمارية ومبدأ تقرير المصير الذي نادى به الرئيس الأمريكي ولسون واعتنقته عصبة الأمم. فالانتداب: هو نظام أقامته عصبة الأمم لتطبيقه على الأقاليم التي انتزعت من ألمانيا وتركيا (الدولة العثمانية) بعد الحرب العالمية الأولى (1914-1919). وينص النظام على أن الغرض من الانتداب هو مساعدة هذه الأقاليم التي لم تبلغ بعد الدرجة التي تمكنها من الاستقلال بنفسها. </a:t>
            </a:r>
            <a:endParaRPr lang="ar-SA" dirty="0"/>
          </a:p>
        </p:txBody>
      </p:sp>
    </p:spTree>
    <p:extLst>
      <p:ext uri="{BB962C8B-B14F-4D97-AF65-F5344CB8AC3E}">
        <p14:creationId xmlns:p14="http://schemas.microsoft.com/office/powerpoint/2010/main" val="1936046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000" dirty="0">
                <a:solidFill>
                  <a:prstClr val="black"/>
                </a:solidFill>
                <a:latin typeface="Times New Roman"/>
                <a:ea typeface="Times New Roman"/>
                <a:cs typeface="Simplified Arabic"/>
              </a:rPr>
              <a:t>العامل الاجتماعى</a:t>
            </a:r>
            <a:endParaRPr lang="ar-SA" dirty="0"/>
          </a:p>
        </p:txBody>
      </p:sp>
      <p:sp>
        <p:nvSpPr>
          <p:cNvPr id="3" name="Content Placeholder 2"/>
          <p:cNvSpPr>
            <a:spLocks noGrp="1"/>
          </p:cNvSpPr>
          <p:nvPr>
            <p:ph idx="1"/>
          </p:nvPr>
        </p:nvSpPr>
        <p:spPr/>
        <p:txBody>
          <a:bodyPr>
            <a:normAutofit fontScale="92500" lnSpcReduction="10000"/>
          </a:bodyPr>
          <a:lstStyle/>
          <a:p>
            <a:pPr marL="601345" algn="just">
              <a:lnSpc>
                <a:spcPct val="110000"/>
              </a:lnSpc>
              <a:spcAft>
                <a:spcPts val="1200"/>
              </a:spcAft>
            </a:pPr>
            <a:r>
              <a:rPr lang="ar-SA" dirty="0">
                <a:latin typeface="Times New Roman"/>
                <a:ea typeface="Times New Roman"/>
                <a:cs typeface="Simplified Arabic"/>
              </a:rPr>
              <a:t>أما عن العامل الاجتماعى فتركز فى زيادة التذمر الشعبى تجاه سياسة الانتداب الفرنسى فى البلاد التى قامت على تقسيم سوريا إلى كيانات طائقية ، وتشجيع الهجرة الأجتبية إلى البلاد ومنحهم العديد من الامتيازات سواء فى الجهاز الإدارى فى سوريا بتولى مناصب مهمة أو فى الاقتصاد بالحصول على تسهيلات تجارية كبيرة . وشمل أيضا العامل الاجتماعى تدخل سلطة الانتداب الفرنسى فى التعليم فى سوريا عندما غيرت المناهج القديمة بمناهج  فرنسية جديدة  ، وجعلت اللغة الفرنسية اللغة الرسمية فى كافة مراحل التعليم فى سوريا .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4139722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الكتلة الوطنية السورية </a:t>
            </a:r>
          </a:p>
        </p:txBody>
      </p:sp>
      <p:sp>
        <p:nvSpPr>
          <p:cNvPr id="3" name="Content Placeholder 2"/>
          <p:cNvSpPr>
            <a:spLocks noGrp="1"/>
          </p:cNvSpPr>
          <p:nvPr>
            <p:ph idx="1"/>
          </p:nvPr>
        </p:nvSpPr>
        <p:spPr/>
        <p:txBody>
          <a:bodyPr>
            <a:normAutofit fontScale="62500" lnSpcReduction="20000"/>
          </a:bodyPr>
          <a:lstStyle/>
          <a:p>
            <a:pPr indent="144145" algn="just">
              <a:lnSpc>
                <a:spcPct val="110000"/>
              </a:lnSpc>
              <a:spcAft>
                <a:spcPts val="1200"/>
              </a:spcAft>
            </a:pPr>
            <a:r>
              <a:rPr lang="ar-SA" dirty="0">
                <a:latin typeface="Times New Roman"/>
                <a:ea typeface="Times New Roman"/>
                <a:cs typeface="Simplified Arabic"/>
              </a:rPr>
              <a:t>وحمل لواء الحركة الوطنية فى سوريا بعد إخماد الثورة السورية الكبرى عام 1925 – الكتلة الوطنية السورية ، والتى صارت منذ عام 1931 زعيمة البلاد ، وتضمنت أهداف هذه الكتلة ما يلى : </a:t>
            </a:r>
            <a:endParaRPr lang="en-US" sz="2800" dirty="0">
              <a:latin typeface="Times New Roman"/>
              <a:ea typeface="Times New Roman"/>
            </a:endParaRPr>
          </a:p>
          <a:p>
            <a:pPr lvl="0" algn="just">
              <a:lnSpc>
                <a:spcPct val="110000"/>
              </a:lnSpc>
              <a:spcAft>
                <a:spcPts val="1200"/>
              </a:spcAft>
              <a:buFont typeface="+mj-cs"/>
              <a:buAutoNum type="arabic1Minus"/>
            </a:pPr>
            <a:r>
              <a:rPr lang="ar-SA" dirty="0">
                <a:latin typeface="Times New Roman"/>
                <a:ea typeface="Times New Roman"/>
                <a:cs typeface="Simplified Arabic"/>
              </a:rPr>
              <a:t>تحقيق الاستقلال التام للبلاد السورية فى دولة واحدة وحكومة واحدة  . </a:t>
            </a:r>
            <a:endParaRPr lang="en-US" sz="2800" dirty="0">
              <a:latin typeface="Times New Roman"/>
              <a:ea typeface="Times New Roman"/>
            </a:endParaRPr>
          </a:p>
          <a:p>
            <a:pPr lvl="0" algn="just">
              <a:lnSpc>
                <a:spcPct val="110000"/>
              </a:lnSpc>
              <a:spcAft>
                <a:spcPts val="1200"/>
              </a:spcAft>
              <a:buFont typeface="+mj-cs"/>
              <a:buAutoNum type="arabic1Minus"/>
            </a:pPr>
            <a:r>
              <a:rPr lang="ar-SA" dirty="0">
                <a:latin typeface="Times New Roman"/>
                <a:ea typeface="Times New Roman"/>
                <a:cs typeface="Simplified Arabic"/>
              </a:rPr>
              <a:t>تجميع كل القوى المادية والمعنوية من أجل تحقيق أهداف الأمة . </a:t>
            </a:r>
            <a:endParaRPr lang="en-US" sz="2800" dirty="0">
              <a:latin typeface="Times New Roman"/>
              <a:ea typeface="Times New Roman"/>
            </a:endParaRPr>
          </a:p>
          <a:p>
            <a:pPr marL="144145" algn="just">
              <a:lnSpc>
                <a:spcPct val="110000"/>
              </a:lnSpc>
              <a:spcAft>
                <a:spcPts val="1200"/>
              </a:spcAft>
            </a:pPr>
            <a:r>
              <a:rPr lang="ar-SA" dirty="0">
                <a:latin typeface="Times New Roman"/>
                <a:ea typeface="Times New Roman"/>
                <a:cs typeface="Simplified Arabic"/>
              </a:rPr>
              <a:t>ج- إن الممثل الوحيد لسوريا هو الكتلة الوطنية من أجل تحقيق آمال وأهداف سكان سوريا . </a:t>
            </a:r>
            <a:endParaRPr lang="en-US" sz="2800" dirty="0">
              <a:latin typeface="Times New Roman"/>
              <a:ea typeface="Times New Roman"/>
            </a:endParaRPr>
          </a:p>
          <a:p>
            <a:pPr marL="144145" algn="just">
              <a:lnSpc>
                <a:spcPct val="110000"/>
              </a:lnSpc>
              <a:spcAft>
                <a:spcPts val="1200"/>
              </a:spcAft>
            </a:pPr>
            <a:r>
              <a:rPr lang="ar-SA" dirty="0">
                <a:latin typeface="Times New Roman"/>
                <a:ea typeface="Times New Roman"/>
                <a:cs typeface="Simplified Arabic"/>
              </a:rPr>
              <a:t>      واشترك أعضاء الكتلة الوطنية فى انتخابات الجمعية التأسيسية التى تشكلت لوضع دستور للبلاد ، وفاز معظم أعضائها فى هذه الانتخابات . وبعد صراع طويل مع سلطة الانتداب الفرنسى ، مما دفع المندوب السامى الفرنسى دى مارتيل إلى مسايرة الموقف ، حيث أخذ يفاوض رئيس الكتلة الوطنية هاشم الأتاسى ، ونتج عنها مشروع معاهدة سورية – فرنسية والتى وقعت بعد دخول الوفد السورى فى مفاوضات مع وزير الخارجية الفرنسى فى باريس عام 1936 م .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21719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latin typeface="Times New Roman"/>
                <a:ea typeface="Times New Roman"/>
                <a:cs typeface="Simplified Arabic"/>
              </a:rPr>
              <a:t>ونصت معاهدة عام 1936 على ما يلى : </a:t>
            </a:r>
            <a:r>
              <a:rPr lang="en-US" sz="4000" dirty="0">
                <a:latin typeface="Times New Roman"/>
                <a:ea typeface="Times New Roman"/>
              </a:rPr>
              <a:t/>
            </a:r>
            <a:br>
              <a:rPr lang="en-US" sz="4000" dirty="0">
                <a:latin typeface="Times New Roman"/>
                <a:ea typeface="Times New Roman"/>
              </a:rPr>
            </a:br>
            <a:endParaRPr lang="ar-SA" dirty="0"/>
          </a:p>
        </p:txBody>
      </p:sp>
      <p:sp>
        <p:nvSpPr>
          <p:cNvPr id="3" name="Content Placeholder 2"/>
          <p:cNvSpPr>
            <a:spLocks noGrp="1"/>
          </p:cNvSpPr>
          <p:nvPr>
            <p:ph idx="1"/>
          </p:nvPr>
        </p:nvSpPr>
        <p:spPr/>
        <p:txBody>
          <a:bodyPr/>
          <a:lstStyle/>
          <a:p>
            <a:pPr lvl="0" algn="just">
              <a:lnSpc>
                <a:spcPct val="110000"/>
              </a:lnSpc>
              <a:spcAft>
                <a:spcPts val="1200"/>
              </a:spcAft>
              <a:buFont typeface="+mj-cs"/>
              <a:buAutoNum type="arabic1Minus"/>
            </a:pPr>
            <a:r>
              <a:rPr lang="ar-SA" dirty="0" smtClean="0">
                <a:latin typeface="Times New Roman"/>
                <a:ea typeface="Times New Roman"/>
                <a:cs typeface="Simplified Arabic"/>
              </a:rPr>
              <a:t>انتقال </a:t>
            </a:r>
            <a:r>
              <a:rPr lang="ar-SA" dirty="0">
                <a:latin typeface="Times New Roman"/>
                <a:ea typeface="Times New Roman"/>
                <a:cs typeface="Simplified Arabic"/>
              </a:rPr>
              <a:t>السلطة فى سوريا ولبنان إلى العناصر الوطنية . </a:t>
            </a:r>
            <a:endParaRPr lang="en-US" sz="2800" dirty="0">
              <a:latin typeface="Times New Roman"/>
              <a:ea typeface="Times New Roman"/>
            </a:endParaRPr>
          </a:p>
          <a:p>
            <a:pPr lvl="0" algn="just">
              <a:lnSpc>
                <a:spcPct val="110000"/>
              </a:lnSpc>
              <a:spcAft>
                <a:spcPts val="1200"/>
              </a:spcAft>
              <a:buFont typeface="+mj-cs"/>
              <a:buAutoNum type="arabic1Minus"/>
            </a:pPr>
            <a:r>
              <a:rPr lang="ar-SA" dirty="0">
                <a:latin typeface="Times New Roman"/>
                <a:ea typeface="Times New Roman"/>
                <a:cs typeface="Simplified Arabic"/>
              </a:rPr>
              <a:t>دخول سوريا ولبنان عصبة الأمم . </a:t>
            </a:r>
            <a:endParaRPr lang="en-US" sz="2800" dirty="0">
              <a:latin typeface="Times New Roman"/>
              <a:ea typeface="Times New Roman"/>
            </a:endParaRPr>
          </a:p>
          <a:p>
            <a:pPr marL="144145" algn="just">
              <a:lnSpc>
                <a:spcPct val="110000"/>
              </a:lnSpc>
              <a:spcAft>
                <a:spcPts val="1200"/>
              </a:spcAft>
            </a:pPr>
            <a:r>
              <a:rPr lang="ar-SA" dirty="0">
                <a:latin typeface="Times New Roman"/>
                <a:ea typeface="Times New Roman"/>
                <a:cs typeface="Simplified Arabic"/>
              </a:rPr>
              <a:t>ج- دمج مناطق الدروز العلويين فى سوريا . </a:t>
            </a:r>
            <a:endParaRPr lang="en-US" sz="2800" dirty="0">
              <a:latin typeface="Times New Roman"/>
              <a:ea typeface="Times New Roman"/>
            </a:endParaRPr>
          </a:p>
          <a:p>
            <a:pPr marL="144145" algn="just">
              <a:lnSpc>
                <a:spcPct val="110000"/>
              </a:lnSpc>
              <a:spcAft>
                <a:spcPts val="1200"/>
              </a:spcAft>
            </a:pPr>
            <a:r>
              <a:rPr lang="ar-SA" dirty="0">
                <a:latin typeface="Times New Roman"/>
                <a:ea typeface="Times New Roman"/>
                <a:cs typeface="Simplified Arabic"/>
              </a:rPr>
              <a:t>د- احتفاظ فرنسا بقواعد جوية فى سوريا وبحقوق عسكرية غير محدودة فى لبنان . </a:t>
            </a:r>
            <a:endParaRPr lang="ar-SA" dirty="0"/>
          </a:p>
        </p:txBody>
      </p:sp>
    </p:spTree>
    <p:extLst>
      <p:ext uri="{BB962C8B-B14F-4D97-AF65-F5344CB8AC3E}">
        <p14:creationId xmlns:p14="http://schemas.microsoft.com/office/powerpoint/2010/main" val="2359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سوريا ولبنان بين الحربين </a:t>
            </a:r>
            <a:endParaRPr lang="ar-SA" dirty="0"/>
          </a:p>
        </p:txBody>
      </p:sp>
      <p:sp>
        <p:nvSpPr>
          <p:cNvPr id="3" name="Content Placeholder 2"/>
          <p:cNvSpPr>
            <a:spLocks noGrp="1"/>
          </p:cNvSpPr>
          <p:nvPr>
            <p:ph idx="1"/>
          </p:nvPr>
        </p:nvSpPr>
        <p:spPr/>
        <p:txBody>
          <a:bodyPr>
            <a:normAutofit fontScale="77500" lnSpcReduction="20000"/>
          </a:bodyPr>
          <a:lstStyle/>
          <a:p>
            <a:pPr marL="144145" algn="just">
              <a:lnSpc>
                <a:spcPct val="110000"/>
              </a:lnSpc>
              <a:spcAft>
                <a:spcPts val="1200"/>
              </a:spcAft>
            </a:pPr>
            <a:r>
              <a:rPr lang="ar-SA" dirty="0">
                <a:latin typeface="Times New Roman"/>
                <a:ea typeface="Times New Roman"/>
                <a:cs typeface="Simplified Arabic"/>
              </a:rPr>
              <a:t>وفى أعقاب اندلاع الحرب العالمية الثانية فى سبتمبر عام 1939 قامت السياسة الفرنسية بالعديد من الإجراءات الوقائية فى سوريا ولبنان ، حيث حشدت المزيد من القوات العسكرية الفرنسية فى البلدين تحت قيادة الجنرال مكسيم ويجاند من أجل حماية المصالح الفرنسية . حيث تعاطف بعض رجال الحركة الوطنية فى سوريا بزعامة شكرى القوتلى مع ألمانيا فى حربها ضد فرنسا وحلفائها . </a:t>
            </a:r>
            <a:endParaRPr lang="en-US" sz="2800" dirty="0">
              <a:latin typeface="Times New Roman"/>
              <a:ea typeface="Times New Roman"/>
            </a:endParaRPr>
          </a:p>
          <a:p>
            <a:pPr marL="144145" algn="just">
              <a:lnSpc>
                <a:spcPct val="110000"/>
              </a:lnSpc>
              <a:spcAft>
                <a:spcPts val="1200"/>
              </a:spcAft>
            </a:pPr>
            <a:r>
              <a:rPr lang="ar-SA" dirty="0">
                <a:latin typeface="Times New Roman"/>
                <a:ea typeface="Times New Roman"/>
                <a:cs typeface="Simplified Arabic"/>
              </a:rPr>
              <a:t>    نجح الألمان فى دخول العاصمة الفرنسية باريس فى 14 يونيه 1940 ، وأجبرت فرنسا بموجب الهدنة التى وقعت بينهما  فى 21 يونية من نفس العام على تعيين حكومة المارشال فيليب بيتان الذى عين رئيسا للجمهورية الفرنسية ونقلت العاصمة من باريس إلى فيشى ، لذا عرفت بحكومة فيشى . فى الوقت الذى رفض فيه شارل ديجول الهدنة واستمر فى نضاله ضد دول المحور ،وشكل فى منفاه فى لندن حكومة عرفت بحكومة فرنسا الحرة . </a:t>
            </a:r>
            <a:endParaRPr lang="en-US" sz="2800" dirty="0">
              <a:latin typeface="Times New Roman"/>
              <a:ea typeface="Times New Roman"/>
            </a:endParaRPr>
          </a:p>
          <a:p>
            <a:endParaRPr lang="ar-SA" dirty="0"/>
          </a:p>
        </p:txBody>
      </p:sp>
    </p:spTree>
    <p:extLst>
      <p:ext uri="{BB962C8B-B14F-4D97-AF65-F5344CB8AC3E}">
        <p14:creationId xmlns:p14="http://schemas.microsoft.com/office/powerpoint/2010/main" val="474771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حكومة فيشى </a:t>
            </a:r>
          </a:p>
        </p:txBody>
      </p:sp>
      <p:sp>
        <p:nvSpPr>
          <p:cNvPr id="3" name="Content Placeholder 2"/>
          <p:cNvSpPr>
            <a:spLocks noGrp="1"/>
          </p:cNvSpPr>
          <p:nvPr>
            <p:ph idx="1"/>
          </p:nvPr>
        </p:nvSpPr>
        <p:spPr/>
        <p:txBody>
          <a:bodyPr>
            <a:normAutofit lnSpcReduction="10000"/>
          </a:bodyPr>
          <a:lstStyle/>
          <a:p>
            <a:pPr algn="just"/>
            <a:r>
              <a:rPr lang="ar-SA" dirty="0">
                <a:latin typeface="Times New Roman"/>
                <a:ea typeface="Times New Roman"/>
                <a:cs typeface="Simplified Arabic"/>
              </a:rPr>
              <a:t>اعتبرت السياسة البريطانية وجود حكومة فيشى الموالية للألمان يهدد مصالحها فى الشرق ، لأنه من الممكن تعرض العراق والمشرق العربى للهجوم الألمانى ، فقد كانت تخشى من قيام ألمانيا باحتلال سوريا ولبنان واستخدامهما كقاعدة للانطلاق ضد دول الحلفاء ، وتنفيذ سياستها فى الشرق الأوسط التى تعهدت بريطانيا بالدفاع عنه ، لاسيما وأن ألمانيا حاولت الاتصال بالزعيم السورى شكرى القوتلى لكى يقف فى وجه بريطانيا وفرنسا ، فقد أظهر رجال الحركة الوطنية فى سوريا ميلا للفرنسيين الموالين لدول المحور على أمل بحصول سوريا ولبنان على استقلالهم . </a:t>
            </a:r>
            <a:endParaRPr lang="ar-SA" dirty="0"/>
          </a:p>
        </p:txBody>
      </p:sp>
    </p:spTree>
    <p:extLst>
      <p:ext uri="{BB962C8B-B14F-4D97-AF65-F5344CB8AC3E}">
        <p14:creationId xmlns:p14="http://schemas.microsoft.com/office/powerpoint/2010/main" val="2628363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تحقق لسوريا ولبنان استقلالهما التام . </a:t>
            </a:r>
            <a:br>
              <a:rPr lang="ar-SA" dirty="0"/>
            </a:br>
            <a:endParaRPr lang="ar-SA" dirty="0"/>
          </a:p>
        </p:txBody>
      </p:sp>
      <p:sp>
        <p:nvSpPr>
          <p:cNvPr id="3" name="Content Placeholder 2"/>
          <p:cNvSpPr>
            <a:spLocks noGrp="1"/>
          </p:cNvSpPr>
          <p:nvPr>
            <p:ph idx="1"/>
          </p:nvPr>
        </p:nvSpPr>
        <p:spPr/>
        <p:txBody>
          <a:bodyPr>
            <a:normAutofit fontScale="62500" lnSpcReduction="20000"/>
          </a:bodyPr>
          <a:lstStyle/>
          <a:p>
            <a:pPr marL="144145" algn="just">
              <a:lnSpc>
                <a:spcPct val="110000"/>
              </a:lnSpc>
              <a:spcAft>
                <a:spcPts val="1200"/>
              </a:spcAft>
            </a:pPr>
            <a:r>
              <a:rPr lang="ar-SA" dirty="0">
                <a:latin typeface="Times New Roman"/>
                <a:ea typeface="Times New Roman"/>
                <a:cs typeface="Simplified Arabic"/>
              </a:rPr>
              <a:t>وبناء عليه دخلت القوات البريطانية سوريا فى يونيه 1941 واستكملت سيطرتها على البلاد ، وأكدت الحكومة البريطانية إعلان استقلال سوريا ولبنان ، إلا أن القوات الفرنسية تلكأت فى الخروج من البلاد حتى تضع الحرب العالمية الثانية أوزارها ، وذلك خشية أن تحول سوريا ولبنان إلى منطقة نفوذ بريطانية . وهكذا أخذت كوامن السخط تتجمع بين أبناء الشعب السورى ، حيث خرجت المظاهرت فى جميع أنحاء سوريا تندد بالوجود الفرنسى فى بلادهم ، وتنادى بضرورة جلاء القوات الأجنبية عن بلادهم ، وحدثت اشتباكات بين المتظاهرين والجنود الفرنسيين . </a:t>
            </a:r>
            <a:endParaRPr lang="en-US" sz="2800" dirty="0">
              <a:latin typeface="Times New Roman"/>
              <a:ea typeface="Times New Roman"/>
            </a:endParaRPr>
          </a:p>
          <a:p>
            <a:pPr marL="144145" algn="just">
              <a:lnSpc>
                <a:spcPct val="110000"/>
              </a:lnSpc>
              <a:spcAft>
                <a:spcPts val="1200"/>
              </a:spcAft>
            </a:pPr>
            <a:r>
              <a:rPr lang="ar-SA" dirty="0">
                <a:latin typeface="Times New Roman"/>
                <a:ea typeface="Times New Roman"/>
                <a:cs typeface="Simplified Arabic"/>
              </a:rPr>
              <a:t>    وأمام هذا الجو الملبد بالغيوم أصبح موقف القوات الفرنسية والبريطانية فى سوريا ولبنان محرجا للغاية وبخاصة بعد ظهور الولايات المتحدة الأمريكية والاتحاد السوفيتى كقوى عظمى تنادى بحرية الشعوب فى تقرير مصيرها ، ووقوفهما إلى جانب الدول التى تسعى إلى الاستقلال . </a:t>
            </a:r>
            <a:endParaRPr lang="en-US" sz="2800" dirty="0">
              <a:latin typeface="Times New Roman"/>
              <a:ea typeface="Times New Roman"/>
            </a:endParaRPr>
          </a:p>
          <a:p>
            <a:pPr marL="144145" algn="just">
              <a:lnSpc>
                <a:spcPct val="110000"/>
              </a:lnSpc>
              <a:spcAft>
                <a:spcPts val="1200"/>
              </a:spcAft>
            </a:pPr>
            <a:r>
              <a:rPr lang="ar-SA" dirty="0">
                <a:latin typeface="Times New Roman"/>
                <a:ea typeface="Times New Roman"/>
                <a:cs typeface="Simplified Arabic"/>
              </a:rPr>
              <a:t>     وعرضت الحكومة السورية قضية بلادهم أمام مجلس الأمن فى فبراير عام 1946م والمطالبة بسحب القوات الفرنسية والبريطانية من بلادهم لأن وجودها فيه مساس بحقوق الشعب السورى وتهديدا لاستقراره . ووافق مجلس الأمن بالأغلبية رغم معارضة المندوبين الفرنسى والبريطانى – على انسحاب القوات الفرنسية والبريطانية من سوريا ولبنان قبل نهاية شهر أبريل عام 1946 ، وبذلك تحقق لسوريا ولبنان استقلالهما </a:t>
            </a:r>
            <a:r>
              <a:rPr lang="ar-SA" dirty="0" smtClean="0">
                <a:latin typeface="Times New Roman"/>
                <a:ea typeface="Times New Roman"/>
                <a:cs typeface="Simplified Arabic"/>
              </a:rPr>
              <a:t>التام . </a:t>
            </a:r>
            <a:endParaRPr lang="en-US" sz="2800" dirty="0">
              <a:latin typeface="Times New Roman"/>
              <a:ea typeface="Times New Roman"/>
            </a:endParaRPr>
          </a:p>
        </p:txBody>
      </p:sp>
    </p:spTree>
    <p:extLst>
      <p:ext uri="{BB962C8B-B14F-4D97-AF65-F5344CB8AC3E}">
        <p14:creationId xmlns:p14="http://schemas.microsoft.com/office/powerpoint/2010/main" val="232221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dirty="0">
                <a:solidFill>
                  <a:prstClr val="black"/>
                </a:solidFill>
                <a:ea typeface="+mn-ea"/>
                <a:cs typeface="Arial"/>
              </a:rPr>
              <a:t>قسمت الانتدابات إلى ثلاث فئات</a:t>
            </a:r>
            <a:endParaRPr lang="ar-SA" dirty="0"/>
          </a:p>
        </p:txBody>
      </p:sp>
      <p:sp>
        <p:nvSpPr>
          <p:cNvPr id="3" name="Content Placeholder 2"/>
          <p:cNvSpPr>
            <a:spLocks noGrp="1"/>
          </p:cNvSpPr>
          <p:nvPr>
            <p:ph idx="1"/>
          </p:nvPr>
        </p:nvSpPr>
        <p:spPr/>
        <p:txBody>
          <a:bodyPr/>
          <a:lstStyle/>
          <a:p>
            <a:r>
              <a:rPr lang="ar-SA" dirty="0" smtClean="0"/>
              <a:t> وقسمت الانتدابات إلى ثلاث فئات، كانت البلاد العربية في الفئة الأولى، وتضم الدول التي "وصلت إلى درجة من التقدم تسمح بالاعتراف مؤقتاً بوجودها كدول مستقلة"، على أن تقدم إليها إحدى الدول المساعدة الإدارية، وبشرط أن تراعى رغبة البلد المشمول بالانتداب في اختيار الدولة المنتدبة. لم تطبق هذه البنود التي وردت في قوانين عصبة الأمم، ويجمع المؤرخون على أن الانتداب اتخذ ستاراً لرغبة دول الحلفاء في السيطرة على البلاد التي كانت واقعة تحت السيطرة العثمانية . </a:t>
            </a:r>
            <a:endParaRPr lang="ar-SA" dirty="0"/>
          </a:p>
        </p:txBody>
      </p:sp>
    </p:spTree>
    <p:extLst>
      <p:ext uri="{BB962C8B-B14F-4D97-AF65-F5344CB8AC3E}">
        <p14:creationId xmlns:p14="http://schemas.microsoft.com/office/powerpoint/2010/main" val="3043161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سوريا ولبنان في العهد العثمانى </a:t>
            </a:r>
            <a:endParaRPr lang="ar-SA" dirty="0"/>
          </a:p>
        </p:txBody>
      </p:sp>
      <p:sp>
        <p:nvSpPr>
          <p:cNvPr id="3" name="Content Placeholder 2"/>
          <p:cNvSpPr>
            <a:spLocks noGrp="1"/>
          </p:cNvSpPr>
          <p:nvPr>
            <p:ph idx="1"/>
          </p:nvPr>
        </p:nvSpPr>
        <p:spPr/>
        <p:txBody>
          <a:bodyPr/>
          <a:lstStyle/>
          <a:p>
            <a:pPr algn="just"/>
            <a:r>
              <a:rPr lang="ar-SA" dirty="0" smtClean="0"/>
              <a:t>كانت سوريا ولبنان في العهد العثمانى تشكل وحدة سياسية وجغرافية متكاملة ، ولكن بريطانيا وفرنسا تآمرت خلال الحرب العالمية الأولى على تقسيمها في أعقاب الحرب 0 وفي أثناء الحرب تمكنت القوات العربية بقيادة فيصل بن الحسين من دخول دمشق ، وأعلن تأليف حكومة عربية مستقلة في سوريا 0 لكن هذه الحكومة لم تستمر طويلا ، لأنها تضم المناطق التى منحت لفرنسا بموجب اتفاق سايكس – بيكو .</a:t>
            </a:r>
            <a:endParaRPr lang="ar-SA" dirty="0"/>
          </a:p>
        </p:txBody>
      </p:sp>
    </p:spTree>
    <p:extLst>
      <p:ext uri="{BB962C8B-B14F-4D97-AF65-F5344CB8AC3E}">
        <p14:creationId xmlns:p14="http://schemas.microsoft.com/office/powerpoint/2010/main" val="545830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ثلاثة تيارات متعارضة </a:t>
            </a:r>
            <a:endParaRPr lang="ar-SA" dirty="0"/>
          </a:p>
        </p:txBody>
      </p:sp>
      <p:sp>
        <p:nvSpPr>
          <p:cNvPr id="3" name="Content Placeholder 2"/>
          <p:cNvSpPr>
            <a:spLocks noGrp="1"/>
          </p:cNvSpPr>
          <p:nvPr>
            <p:ph idx="1"/>
          </p:nvPr>
        </p:nvSpPr>
        <p:spPr/>
        <p:txBody>
          <a:bodyPr>
            <a:normAutofit lnSpcReduction="10000"/>
          </a:bodyPr>
          <a:lstStyle/>
          <a:p>
            <a:pPr marL="372745" algn="just">
              <a:lnSpc>
                <a:spcPct val="110000"/>
              </a:lnSpc>
              <a:spcAft>
                <a:spcPts val="1200"/>
              </a:spcAft>
            </a:pPr>
            <a:r>
              <a:rPr lang="ar-SA" dirty="0" smtClean="0">
                <a:effectLst/>
                <a:latin typeface="Times New Roman"/>
                <a:ea typeface="Times New Roman"/>
                <a:cs typeface="Simplified Arabic"/>
              </a:rPr>
              <a:t>بعد انتصار دول الوفاق فى الحرب العالمية الأولى 1914– 1918 م  سافر فيصل على رأس الوفد الحجازى إلى باريس فى نوفمبر 1918 لحضور مؤتمر الصلح  ، وهناك وجد ثلاثة تيارات متعارضة : </a:t>
            </a:r>
            <a:endParaRPr lang="en-US" sz="2800" dirty="0" smtClean="0">
              <a:effectLst/>
              <a:latin typeface="Times New Roman"/>
              <a:ea typeface="Times New Roman"/>
            </a:endParaRPr>
          </a:p>
          <a:p>
            <a:pPr lvl="0" algn="just">
              <a:lnSpc>
                <a:spcPct val="110000"/>
              </a:lnSpc>
              <a:spcAft>
                <a:spcPts val="1200"/>
              </a:spcAft>
              <a:buFont typeface="+mj-cs"/>
              <a:buAutoNum type="arabic1Minus"/>
            </a:pPr>
            <a:r>
              <a:rPr lang="ar-SA" dirty="0" smtClean="0">
                <a:effectLst/>
                <a:latin typeface="Times New Roman"/>
                <a:ea typeface="Times New Roman"/>
                <a:cs typeface="Simplified Arabic"/>
              </a:rPr>
              <a:t>تيار المصالح البريطانية فى فلسطين والعراق . </a:t>
            </a:r>
            <a:endParaRPr lang="en-US" sz="2800" dirty="0" smtClean="0">
              <a:effectLst/>
              <a:latin typeface="Times New Roman"/>
              <a:ea typeface="Times New Roman"/>
            </a:endParaRPr>
          </a:p>
          <a:p>
            <a:pPr lvl="0" algn="just">
              <a:lnSpc>
                <a:spcPct val="110000"/>
              </a:lnSpc>
              <a:spcAft>
                <a:spcPts val="1200"/>
              </a:spcAft>
              <a:buFont typeface="+mj-cs"/>
              <a:buAutoNum type="arabic1Minus"/>
            </a:pPr>
            <a:r>
              <a:rPr lang="ar-SA" dirty="0" smtClean="0">
                <a:effectLst/>
                <a:latin typeface="Times New Roman"/>
                <a:ea typeface="Times New Roman"/>
                <a:cs typeface="Simplified Arabic"/>
              </a:rPr>
              <a:t>تيار المصالح الفرنسية فى سوريا ولبنان . </a:t>
            </a:r>
            <a:endParaRPr lang="en-US" sz="2800" dirty="0" smtClean="0">
              <a:effectLst/>
              <a:latin typeface="Times New Roman"/>
              <a:ea typeface="Times New Roman"/>
            </a:endParaRPr>
          </a:p>
          <a:p>
            <a:pPr marL="372745" algn="just">
              <a:lnSpc>
                <a:spcPct val="110000"/>
              </a:lnSpc>
              <a:spcAft>
                <a:spcPts val="1200"/>
              </a:spcAft>
            </a:pPr>
            <a:r>
              <a:rPr lang="ar-SA" dirty="0" smtClean="0">
                <a:effectLst/>
                <a:latin typeface="Times New Roman"/>
                <a:ea typeface="Times New Roman"/>
                <a:cs typeface="Simplified Arabic"/>
              </a:rPr>
              <a:t>ج- تيار المصالح القومية الصهيونية فى فلسطين . </a:t>
            </a:r>
            <a:endParaRPr lang="ar-SA" dirty="0"/>
          </a:p>
        </p:txBody>
      </p:sp>
    </p:spTree>
    <p:extLst>
      <p:ext uri="{BB962C8B-B14F-4D97-AF65-F5344CB8AC3E}">
        <p14:creationId xmlns:p14="http://schemas.microsoft.com/office/powerpoint/2010/main" val="3590714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العثرات في باريس </a:t>
            </a:r>
            <a:endParaRPr lang="ar-SA" dirty="0"/>
          </a:p>
        </p:txBody>
      </p:sp>
      <p:sp>
        <p:nvSpPr>
          <p:cNvPr id="3" name="Content Placeholder 2"/>
          <p:cNvSpPr>
            <a:spLocks noGrp="1"/>
          </p:cNvSpPr>
          <p:nvPr>
            <p:ph idx="1"/>
          </p:nvPr>
        </p:nvSpPr>
        <p:spPr/>
        <p:txBody>
          <a:bodyPr/>
          <a:lstStyle/>
          <a:p>
            <a:pPr algn="just"/>
            <a:r>
              <a:rPr lang="ar-SA" dirty="0" smtClean="0"/>
              <a:t>واجه فيصل العديد من العثرات في باريس كان من أبرزها أن فرنسا غير راضية عن حضوره المؤتمر ، بسبب أطماعها فى سوريا ولبنان 0 ومن ثم لم تعترف بالوفد الحجازى كوفد رسمي ، وسعت  سعيا حثيثا في إبعاد فيصل عن المؤتمر ، لكنها تحت ضغط لويد جورج رئيس الوزراء البريطاني اعترفت بالوفد الحجازي . </a:t>
            </a:r>
            <a:endParaRPr lang="ar-SA" dirty="0"/>
          </a:p>
        </p:txBody>
      </p:sp>
    </p:spTree>
    <p:extLst>
      <p:ext uri="{BB962C8B-B14F-4D97-AF65-F5344CB8AC3E}">
        <p14:creationId xmlns:p14="http://schemas.microsoft.com/office/powerpoint/2010/main" val="841930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القضية العربية فى مؤتمر الصلح فى فبراير 1919 </a:t>
            </a:r>
            <a:endParaRPr lang="ar-SA" dirty="0"/>
          </a:p>
        </p:txBody>
      </p:sp>
      <p:sp>
        <p:nvSpPr>
          <p:cNvPr id="3" name="Content Placeholder 2"/>
          <p:cNvSpPr>
            <a:spLocks noGrp="1"/>
          </p:cNvSpPr>
          <p:nvPr>
            <p:ph idx="1"/>
          </p:nvPr>
        </p:nvSpPr>
        <p:spPr/>
        <p:txBody>
          <a:bodyPr/>
          <a:lstStyle/>
          <a:p>
            <a:r>
              <a:rPr lang="ar-SA" dirty="0" smtClean="0">
                <a:effectLst/>
                <a:latin typeface="Times New Roman"/>
                <a:ea typeface="Times New Roman"/>
                <a:cs typeface="Simplified Arabic"/>
              </a:rPr>
              <a:t>وبحثت القضية العربية فى مؤتمر الصلح فى فبراير 1919 وعرض فيصل على المجتمعين فى المؤتمر بأن هناك ارتباط وثيق بين سوريا والحجاز ، وانه لا يمانع فى حكم ذاتى فى لبنان تحت رعاية فرنسا ، أو فى نوع خاص من الحكم فى فلسطين ، ويسلم لبريطانيا بمركز خاص فى العراق . ولكن هذا الموقف المتراخى من جانب فيصل لم توافق عليه فرنسا ، وقدم فيصل اقتراحا بتعيين لجنة تحقيق لزيارة سوريا ولبنان وفلسطين لمعرفة رغبة السكان قبل الفصل في مصيرهم 0 </a:t>
            </a:r>
            <a:endParaRPr lang="ar-SA" dirty="0"/>
          </a:p>
        </p:txBody>
      </p:sp>
    </p:spTree>
    <p:extLst>
      <p:ext uri="{BB962C8B-B14F-4D97-AF65-F5344CB8AC3E}">
        <p14:creationId xmlns:p14="http://schemas.microsoft.com/office/powerpoint/2010/main" val="4286301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تباين في وجهات النظر بين كل من بريطانيا وفرنسا </a:t>
            </a:r>
            <a:endParaRPr lang="ar-SA" dirty="0"/>
          </a:p>
        </p:txBody>
      </p:sp>
      <p:sp>
        <p:nvSpPr>
          <p:cNvPr id="3" name="Content Placeholder 2"/>
          <p:cNvSpPr>
            <a:spLocks noGrp="1"/>
          </p:cNvSpPr>
          <p:nvPr>
            <p:ph idx="1"/>
          </p:nvPr>
        </p:nvSpPr>
        <p:spPr/>
        <p:txBody>
          <a:bodyPr/>
          <a:lstStyle/>
          <a:p>
            <a:pPr algn="just"/>
            <a:r>
              <a:rPr lang="ar-SA" dirty="0" smtClean="0"/>
              <a:t> وأثناء انعقاد مؤتمر الصلح في باريس 1919م حدث تباين في وجهات النظر بين كل من بريطانيا وفرنسا حول وضع المستطيل العربي الممتد من العراق شرقاً إلى البحر المتوسط غرباً تحت إشراف الدولتين, ولم يوافق الرئيس ويلسون على ذلك ما لم يؤخذ رأي السكان الأصليين, وطلب تأجيل الفصل في تلك المسألة . ووافق الرئيس الأمريكي ولسون على اقتراح الأمير فيصل بإرسال لجنة تحقيق إلى المنطقة رغم معارضة فرنسا وبريطانيا . </a:t>
            </a:r>
            <a:endParaRPr lang="ar-SA" dirty="0"/>
          </a:p>
        </p:txBody>
      </p:sp>
    </p:spTree>
    <p:extLst>
      <p:ext uri="{BB962C8B-B14F-4D97-AF65-F5344CB8AC3E}">
        <p14:creationId xmlns:p14="http://schemas.microsoft.com/office/powerpoint/2010/main" val="189002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latin typeface="Times New Roman"/>
                <a:ea typeface="Times New Roman"/>
                <a:cs typeface="Simplified Arabic"/>
              </a:rPr>
              <a:t>ثانيا : لجنة كنج – كراين 28 أغسطس 1919م </a:t>
            </a:r>
            <a:r>
              <a:rPr lang="en-US" sz="3200" dirty="0">
                <a:latin typeface="Times New Roman"/>
                <a:ea typeface="Times New Roman"/>
              </a:rPr>
              <a:t/>
            </a:r>
            <a:br>
              <a:rPr lang="en-US" sz="3200" dirty="0">
                <a:latin typeface="Times New Roman"/>
                <a:ea typeface="Times New Roman"/>
              </a:rPr>
            </a:br>
            <a:endParaRPr lang="ar-SA" dirty="0"/>
          </a:p>
        </p:txBody>
      </p:sp>
      <p:sp>
        <p:nvSpPr>
          <p:cNvPr id="3" name="Content Placeholder 2"/>
          <p:cNvSpPr>
            <a:spLocks noGrp="1"/>
          </p:cNvSpPr>
          <p:nvPr>
            <p:ph idx="1"/>
          </p:nvPr>
        </p:nvSpPr>
        <p:spPr/>
        <p:txBody>
          <a:bodyPr>
            <a:normAutofit fontScale="85000" lnSpcReduction="20000"/>
          </a:bodyPr>
          <a:lstStyle/>
          <a:p>
            <a:pPr algn="just">
              <a:lnSpc>
                <a:spcPct val="110000"/>
              </a:lnSpc>
              <a:spcAft>
                <a:spcPts val="1200"/>
              </a:spcAft>
            </a:pPr>
            <a:r>
              <a:rPr lang="ar-SA" dirty="0" smtClean="0">
                <a:latin typeface="Times New Roman"/>
                <a:ea typeface="Times New Roman"/>
                <a:cs typeface="Simplified Arabic"/>
              </a:rPr>
              <a:t>أرسل </a:t>
            </a:r>
            <a:r>
              <a:rPr lang="ar-SA" dirty="0">
                <a:latin typeface="Times New Roman"/>
                <a:ea typeface="Times New Roman"/>
                <a:cs typeface="Simplified Arabic"/>
              </a:rPr>
              <a:t>الرئيس الأمريكي ولسون ممثلين عن الولايات المتحدة الأمريكية فقط بعد رفض فرنسا وبريطانيا الاشتراك في هذه اللجنة ، وكان غرض هذه اللجنة إجراء استفتاء في سوريا ولبنان وفلسطين 0 وأطلق على هذه اللجنة اسم لجنة كنج- كراين ، وبدأت اللجنة أعمالها واتصلت بجميع الأوساط الشعبية وقدمت تقريرا إلى ولسون ، وأوصت فيه بضرورة بسط الانتداب على سوريا بأكملها ومعها فلسطين ، لدولة واحدة وكذلك لفترة محدودة ، والهدف من الانتداب مساعدة الشعوب للوصول إلى الاستقلال التام في أقرب وقت مستطاع ، كما أوصت اللجنة باستبعاد فرنسا كدولة منتدبة لعدم رغبة السكان فيها 0 كما رأت اللجنة أيضا ضرورة الحد من الهجرة اليهودية إلى فلسطين ، والإقلاع عن فكرة تهوديها وعن إقامة حكومة يهودية فيها . </a:t>
            </a:r>
            <a:endParaRPr lang="ar-SA" dirty="0"/>
          </a:p>
        </p:txBody>
      </p:sp>
    </p:spTree>
    <p:extLst>
      <p:ext uri="{BB962C8B-B14F-4D97-AF65-F5344CB8AC3E}">
        <p14:creationId xmlns:p14="http://schemas.microsoft.com/office/powerpoint/2010/main" val="3868784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2684</Words>
  <Application>Microsoft Office PowerPoint</Application>
  <PresentationFormat>On-screen Show (4:3)</PresentationFormat>
  <Paragraphs>81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المحاضرة السابعة تاريخ العرب الحديث والمعاصر ثالثة دراسات اجتماعية </vt:lpstr>
      <vt:lpstr> أولا : نظام الانتداب  </vt:lpstr>
      <vt:lpstr>قسمت الانتدابات إلى ثلاث فئات</vt:lpstr>
      <vt:lpstr>سوريا ولبنان في العهد العثمانى </vt:lpstr>
      <vt:lpstr>ثلاثة تيارات متعارضة </vt:lpstr>
      <vt:lpstr>العثرات في باريس </vt:lpstr>
      <vt:lpstr>القضية العربية فى مؤتمر الصلح فى فبراير 1919 </vt:lpstr>
      <vt:lpstr>تباين في وجهات النظر بين كل من بريطانيا وفرنسا </vt:lpstr>
      <vt:lpstr>ثانيا : لجنة كنج – كراين 28 أغسطس 1919م  </vt:lpstr>
      <vt:lpstr>توصيات لجنة كنج – كراين </vt:lpstr>
      <vt:lpstr>ثالثا : اتفاق فيصل – كليمنصو 7 نوفمبر 1919 م  </vt:lpstr>
      <vt:lpstr>وتضمنت هذه الاتفاقية البنود التالية  </vt:lpstr>
      <vt:lpstr>رابعا :  المؤتمر السورى العام عامى 1919 – 1920م</vt:lpstr>
      <vt:lpstr> تقييم الإعلان عن استقلال البلاد العربية</vt:lpstr>
      <vt:lpstr>مؤتمر سان ريمو فى إيطاليا فى أبريل عام 1920</vt:lpstr>
      <vt:lpstr>والسؤال الذى يتبادر إلى الذهن هنا ، هل كان فى مقدور الملك فيصل والحكومة السورية الاعتراض على قررات مؤتمرسان ريمو ، ورفض الانتاب الذى فرض على سوريا ولبنان ؟    </vt:lpstr>
      <vt:lpstr>وهكذا كشفت موقعة ميسلون الوجه الحقيقى للاستعمار الفرنسى </vt:lpstr>
      <vt:lpstr>خامساً : ثورة سلطان الأطرش عام 1925م</vt:lpstr>
      <vt:lpstr>عوامل سياسية واجتماعية للثورة </vt:lpstr>
      <vt:lpstr>العامل الاجتماعى</vt:lpstr>
      <vt:lpstr>الكتلة الوطنية السورية </vt:lpstr>
      <vt:lpstr>ونصت معاهدة عام 1936 على ما يلى :  </vt:lpstr>
      <vt:lpstr>سوريا ولبنان بين الحربين </vt:lpstr>
      <vt:lpstr>حكومة فيشى </vt:lpstr>
      <vt:lpstr>تحقق لسوريا ولبنان استقلالهما التام .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تاريخ العرب الحديث والمعاصر ثالثة دراسات اجتماعية </dc:title>
  <dc:creator>khalednaghia</dc:creator>
  <cp:lastModifiedBy>khalednaghia</cp:lastModifiedBy>
  <cp:revision>5</cp:revision>
  <dcterms:created xsi:type="dcterms:W3CDTF">2020-03-24T16:14:27Z</dcterms:created>
  <dcterms:modified xsi:type="dcterms:W3CDTF">2020-03-24T16:38:15Z</dcterms:modified>
</cp:coreProperties>
</file>